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73" r:id="rId3"/>
    <p:sldId id="289" r:id="rId4"/>
    <p:sldId id="325" r:id="rId5"/>
    <p:sldId id="258" r:id="rId6"/>
    <p:sldId id="326" r:id="rId7"/>
    <p:sldId id="328" r:id="rId8"/>
    <p:sldId id="333" r:id="rId9"/>
    <p:sldId id="331" r:id="rId10"/>
    <p:sldId id="297" r:id="rId11"/>
    <p:sldId id="332" r:id="rId12"/>
    <p:sldId id="290" r:id="rId13"/>
    <p:sldId id="292" r:id="rId14"/>
    <p:sldId id="256" r:id="rId15"/>
    <p:sldId id="330" r:id="rId16"/>
    <p:sldId id="318" r:id="rId17"/>
    <p:sldId id="310" r:id="rId18"/>
    <p:sldId id="329" r:id="rId19"/>
    <p:sldId id="312" r:id="rId20"/>
    <p:sldId id="32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D966"/>
    <a:srgbClr val="595959"/>
    <a:srgbClr val="9B9B9B"/>
    <a:srgbClr val="A2A2A2"/>
    <a:srgbClr val="AEAEAE"/>
    <a:srgbClr val="7F7F7F"/>
    <a:srgbClr val="FF66FF"/>
    <a:srgbClr val="D14643"/>
    <a:srgbClr val="E18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3773" autoAdjust="0"/>
  </p:normalViewPr>
  <p:slideViewPr>
    <p:cSldViewPr snapToGrid="0">
      <p:cViewPr varScale="1">
        <p:scale>
          <a:sx n="107" d="100"/>
          <a:sy n="107" d="100"/>
        </p:scale>
        <p:origin x="1140" y="108"/>
      </p:cViewPr>
      <p:guideLst/>
    </p:cSldViewPr>
  </p:slideViewPr>
  <p:outlineViewPr>
    <p:cViewPr>
      <p:scale>
        <a:sx n="33" d="100"/>
        <a:sy n="33" d="100"/>
      </p:scale>
      <p:origin x="0" y="-54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aseline="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가공식품 정보를 찾아 본 이유는 무엇입니까</a:t>
            </a:r>
            <a:r>
              <a:rPr lang="en-US" altLang="ko-KR" sz="1600" baseline="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설문 인원</c:v>
                </c:pt>
              </c:strCache>
            </c:strRef>
          </c:tx>
          <c:dPt>
            <c:idx val="0"/>
            <c:bubble3D val="0"/>
            <c:spPr>
              <a:solidFill>
                <a:srgbClr val="315F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0D-4827-8ACC-FD6417327D10}"/>
              </c:ext>
            </c:extLst>
          </c:dPt>
          <c:dPt>
            <c:idx val="1"/>
            <c:bubble3D val="0"/>
            <c:spPr>
              <a:solidFill>
                <a:srgbClr val="3587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0D-4827-8ACC-FD6417327D1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0D-4827-8ACC-FD6417327D10}"/>
              </c:ext>
            </c:extLst>
          </c:dPt>
          <c:dPt>
            <c:idx val="3"/>
            <c:bubble3D val="0"/>
            <c:spPr>
              <a:solidFill>
                <a:srgbClr val="E9AE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0D-4827-8ACC-FD6417327D10}"/>
              </c:ext>
            </c:extLst>
          </c:dPt>
          <c:dPt>
            <c:idx val="4"/>
            <c:bubble3D val="0"/>
            <c:spPr>
              <a:solidFill>
                <a:srgbClr val="C752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0D-4827-8ACC-FD6417327D10}"/>
              </c:ext>
            </c:extLst>
          </c:dPt>
          <c:cat>
            <c:strRef>
              <c:f>Sheet1!$A$2:$A$6</c:f>
              <c:strCache>
                <c:ptCount val="5"/>
                <c:pt idx="0">
                  <c:v>맛</c:v>
                </c:pt>
                <c:pt idx="1">
                  <c:v>원재료</c:v>
                </c:pt>
                <c:pt idx="2">
                  <c:v>알러지</c:v>
                </c:pt>
                <c:pt idx="3">
                  <c:v>종교</c:v>
                </c:pt>
                <c:pt idx="4">
                  <c:v>검색해 본적 없음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E0D-4827-8ACC-FD6417327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가공식품에 대한 정보</a:t>
            </a:r>
            <a:r>
              <a:rPr lang="en-US" altLang="ko-KR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리뷰를 찾는 데 걸리는 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식품에 대한 정보, 리뷰를 찾는 데 걸리는 시간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7525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3-4D61-A301-743D50CE3469}"/>
              </c:ext>
            </c:extLst>
          </c:dPt>
          <c:dPt>
            <c:idx val="1"/>
            <c:invertIfNegative val="0"/>
            <c:bubble3D val="0"/>
            <c:spPr>
              <a:solidFill>
                <a:srgbClr val="315F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E43-4D61-A301-743D50CE3469}"/>
              </c:ext>
            </c:extLst>
          </c:dPt>
          <c:dPt>
            <c:idx val="2"/>
            <c:invertIfNegative val="0"/>
            <c:bubble3D val="0"/>
            <c:spPr>
              <a:solidFill>
                <a:srgbClr val="3587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3-4D61-A301-743D50CE3469}"/>
              </c:ext>
            </c:extLst>
          </c:dPt>
          <c:dPt>
            <c:idx val="3"/>
            <c:invertIfNegative val="0"/>
            <c:bubble3D val="0"/>
            <c:spPr>
              <a:solidFill>
                <a:srgbClr val="70AD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E43-4D61-A301-743D50CE34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10분 미만</c:v>
                </c:pt>
                <c:pt idx="1">
                  <c:v>10~19분</c:v>
                </c:pt>
                <c:pt idx="2">
                  <c:v>20~29분</c:v>
                </c:pt>
                <c:pt idx="3">
                  <c:v>30분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62</c:v>
                </c:pt>
                <c:pt idx="2">
                  <c:v>28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3-4D61-A301-743D50CE34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0557503"/>
        <c:axId val="671214303"/>
      </c:barChart>
      <c:catAx>
        <c:axId val="670557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1214303"/>
        <c:crosses val="autoZero"/>
        <c:auto val="1"/>
        <c:lblAlgn val="ctr"/>
        <c:lblOffset val="100"/>
        <c:noMultiLvlLbl val="0"/>
      </c:catAx>
      <c:valAx>
        <c:axId val="6712143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7055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1A758-FA43-45AB-8497-46C773DFA4EB}" type="datetimeFigureOut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5E4DB-83F4-45DA-913E-A8699A794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2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E4DB-83F4-45DA-913E-A8699A7947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83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한번의 검색  </a:t>
            </a: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원재료 성분 </a:t>
            </a:r>
            <a:r>
              <a:rPr lang="en-US" altLang="ko-KR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맞춤화 된 맛 정보</a:t>
            </a:r>
            <a:endParaRPr lang="en-US" altLang="ko-KR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E4DB-83F4-45DA-913E-A8699A7947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7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E4DB-83F4-45DA-913E-A8699A7947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4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5DA96-82CD-484E-9788-152919786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1B5884-F752-4AD2-B2EA-38B15CE2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C0A72-C8B0-4674-90FB-82967ACE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458B-570C-43F2-9B0F-D159AA564D9B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02FE6-EC22-4A9A-9910-7889F7F9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85BB8-22FF-4406-88CD-B9A82F13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4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712B6-A135-445C-BFA5-FDE18E2A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F5EA0-7274-49C6-AB0D-6A569286C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0448E-5CAE-4A22-B956-D1CBD375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55-7026-47FA-A02B-E0D4AB736724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EF020-BCD9-44AB-A0E9-F5001FD3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276F0B-BC84-43A8-89CD-47303836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A2E862-ED7A-45AA-861D-61C62EA14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D4751-A7C5-4940-B534-637EDC31B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D25374-664D-41AD-A839-D2DFD188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32EA-F5A6-4FB5-8DE9-95D18ECE2E1E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FE438-F00C-404C-9513-E41C9065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8B913-DD38-4E23-9540-A5E1D05B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4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B1C74-DCA5-4CBC-8209-9435B0CF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8B70C-25C1-4597-A278-E60B2DCB1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6916A-0B15-4965-90C0-950FE52E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A2D8-40B7-4354-819E-19FE98222110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CDAFF-464E-41C3-A01B-BEB3A7F3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3F186-9D8D-41A0-9D0F-BA8471C8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5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CB09F-E54F-4E1C-AF51-C2973D9F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01BB3-DBCD-4CCE-AB9A-1D2B74C32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FCD88-2A37-4C57-BD1F-4C16F85B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E2DD-F6D0-4E34-8B5A-7F08BEBCC368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5CAF2-506A-4B9B-AB8C-57054D04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233A0-AA05-41B0-8DFA-0C69810A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2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D823-E4CC-4DD9-939F-C682C4E6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16B8F-4D05-4D46-BF6B-A97B99871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B47187-4FFD-4417-907A-0B1121D2B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F1B9E2-7D54-4860-9A62-BBA05E5D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ADDE-BD8A-42FC-A306-AFC940B34469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D7665D-D508-4914-9EA5-5E96E96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581341-3949-4C1C-8B0B-4DFE2AD4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8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D2A10-C8BD-4D5B-BF9D-9C2EF282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F0754-E37D-4CC3-AFD3-C8492095A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B36FB-BE0D-4F40-BB80-F349A583D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D11F0F-0337-4D47-98F1-FF517D6E1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CBA20C-EFEF-48FE-97A2-0101A1E18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BAAF36-3108-4EFD-80E4-858F8E07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BA7A-87C9-48FE-AAD9-B2FEB98A6C81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C753F6-1A80-4BDF-8EFA-E2E7E735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4D83B1-AE86-4C3B-AB6A-E255A2F3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9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DD48B-26C6-4BBC-878D-84756FBE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DA4863-1FF7-458A-9D38-12D6786D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0F768-B5BC-4B52-9955-59EE4C06EA9E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5C1D33-B734-43E4-9C42-BDAC6E7C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5A300B-6F8E-42D8-9871-C0200F8F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8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A4BD32-14AF-42A9-A4F8-CED24406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005D-AD20-49E0-BD92-91DE076F3A14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325563-53FE-4679-8E60-BBABA643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8644F-97C2-42AC-BBA0-2F8526DE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2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7CD25-8837-4F1D-9420-2F9991C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F9B78-4785-4749-BAAC-700DAC13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000AA0-BAA6-44C3-971E-1B805CF53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ED96-DFD9-4430-8C6C-560FCAC7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59FD-3BD1-45EF-9374-6410196D7986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AF47C-1236-492C-ADB5-322588F3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BD90F-5509-4C88-85A0-8F7654B1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8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2196-AEA3-4D2F-97ED-83AB4720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E412DD-3EDB-43A9-96A0-B9B28CA9D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1B553A-DD70-4E79-BDE0-375611132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2CD16-8015-4B99-AD69-D05FC7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35F7-828C-4711-8703-6B3E24E7F7C3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18D7B-36F6-4CA7-AE27-C716E454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4D6F8-FAB8-439C-A1AA-C0587321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4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8914FA-9C91-486A-916E-4ECD7432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013D6-7C9F-4880-AA8E-97D00ADBC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F1B19-0152-4028-ACDC-197020098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BE7D-3027-4169-A922-9B3C4BAB96C7}" type="datetime1">
              <a:rPr lang="ko-KR" altLang="en-US" smtClean="0"/>
              <a:t>2020-05-20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AFFCC-BDB9-4A05-82ED-0CAE7C475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18C38-740C-487F-9F40-FAFD817D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7D19-B817-42D7-8CF4-F0A7813F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5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3.wdp"/><Relationship Id="rId7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microsoft.com/office/2007/relationships/hdphoto" Target="../media/hdphoto3.wdp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microsoft.com/office/2007/relationships/hdphoto" Target="../media/hdphoto3.wdp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음식, 채운, 장난감, 상점이(가) 표시된 사진&#10;&#10;자동 생성된 설명">
            <a:extLst>
              <a:ext uri="{FF2B5EF4-FFF2-40B4-BE49-F238E27FC236}">
                <a16:creationId xmlns:a16="http://schemas.microsoft.com/office/drawing/2014/main" id="{81A07A55-86DC-4C6E-8DBA-FB38D003C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사람, 남자, 물, 실외이(가) 표시된 사진&#10;&#10;자동 생성된 설명">
            <a:extLst>
              <a:ext uri="{FF2B5EF4-FFF2-40B4-BE49-F238E27FC236}">
                <a16:creationId xmlns:a16="http://schemas.microsoft.com/office/drawing/2014/main" id="{C3A9CEEC-EE6E-451C-A5C8-5DB96CA72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34" l="324" r="89995">
                        <a14:foregroundMark x1="16127" y1="27710" x2="35599" y2="87743"/>
                        <a14:foregroundMark x1="35599" y1="87743" x2="41532" y2="99474"/>
                        <a14:foregroundMark x1="7255" y1="23058" x2="14428" y2="9385"/>
                        <a14:foregroundMark x1="14428" y1="9385" x2="27994" y2="0"/>
                        <a14:foregroundMark x1="44498" y1="3155" x2="324" y2="19053"/>
                        <a14:foregroundMark x1="44768" y1="40008" x2="60437" y2="90170"/>
                        <a14:foregroundMark x1="41559" y1="45227" x2="40156" y2="55785"/>
                        <a14:foregroundMark x1="41694" y1="43892" x2="40885" y2="45429"/>
                        <a14:foregroundMark x1="58684" y1="69741" x2="61362" y2="77921"/>
                        <a14:foregroundMark x1="41773" y1="42543" x2="41802" y2="44337"/>
                        <a14:foregroundMark x1="41667" y1="35882" x2="41701" y2="38014"/>
                        <a14:foregroundMark x1="41827" y1="34168" x2="46656" y2="32727"/>
                        <a14:foregroundMark x1="51363" y1="38681" x2="51675" y2="39076"/>
                        <a14:foregroundMark x1="46656" y1="32727" x2="50114" y2="37101"/>
                        <a14:foregroundMark x1="50241" y1="38322" x2="49973" y2="47735"/>
                        <a14:foregroundMark x1="43932" y1="32969" x2="41343" y2="38916"/>
                        <a14:foregroundMark x1="41343" y1="38916" x2="41667" y2="44862"/>
                        <a14:foregroundMark x1="44444" y1="32605" x2="41640" y2="35922"/>
                        <a14:foregroundMark x1="44795" y1="32807" x2="41887" y2="33157"/>
                        <a14:foregroundMark x1="42772" y1="13875" x2="36381" y2="14442"/>
                        <a14:foregroundMark x1="42044" y1="14644" x2="37702" y2="16464"/>
                        <a14:foregroundMark x1="41478" y1="15291" x2="39078" y2="16100"/>
                        <a14:foregroundMark x1="41478" y1="15008" x2="37972" y2="16586"/>
                        <a14:foregroundMark x1="16154" y1="25202" x2="16537" y2="26213"/>
                        <a14:foregroundMark x1="57255" y1="94782" x2="60086" y2="95550"/>
                        <a14:foregroundMark x1="41289" y1="15494" x2="39482" y2="15898"/>
                        <a14:foregroundMark x1="41532" y1="14927" x2="39347" y2="16748"/>
                        <a14:foregroundMark x1="42772" y1="14725" x2="37540" y2="16100"/>
                        <a14:foregroundMark x1="44067" y1="14239" x2="34736" y2="16303"/>
                        <a14:foregroundMark x1="42961" y1="15129" x2="37594" y2="17233"/>
                        <a14:backgroundMark x1="29962" y1="41262" x2="40450" y2="16770"/>
                        <a14:backgroundMark x1="53236" y1="37864" x2="77131" y2="38309"/>
                        <a14:backgroundMark x1="77131" y1="38309" x2="84709" y2="37662"/>
                        <a14:backgroundMark x1="44586" y1="32338" x2="39941" y2="32322"/>
                        <a14:backgroundMark x1="46156" y1="32344" x2="44586" y2="32338"/>
                        <a14:backgroundMark x1="50998" y1="32362" x2="47060" y2="32348"/>
                        <a14:backgroundMark x1="39941" y1="32322" x2="38026" y2="46440"/>
                        <a14:backgroundMark x1="38026" y1="46440" x2="32902" y2="59790"/>
                        <a14:backgroundMark x1="32902" y1="59790" x2="29180" y2="54531"/>
                        <a14:backgroundMark x1="29180" y1="54531" x2="19498" y2="24879"/>
                        <a14:backgroundMark x1="19498" y1="24879" x2="17961" y2="23261"/>
                        <a14:backgroundMark x1="20044" y1="31656" x2="26214" y2="46683"/>
                        <a14:backgroundMark x1="26214" y1="46683" x2="26996" y2="47613"/>
                        <a14:backgroundMark x1="50504" y1="33817" x2="55798" y2="33212"/>
                        <a14:backgroundMark x1="62055" y1="77913" x2="62055" y2="80299"/>
                        <a14:backgroundMark x1="61381" y1="77913" x2="61866" y2="80138"/>
                        <a14:backgroundMark x1="51429" y1="36003" x2="51726" y2="42071"/>
                        <a14:backgroundMark x1="50863" y1="38592" x2="51861" y2="33617"/>
                        <a14:backgroundMark x1="50836" y1="38228" x2="51106" y2="33131"/>
                        <a14:backgroundMark x1="50809" y1="37621" x2="51025" y2="33778"/>
                        <a14:backgroundMark x1="50890" y1="34911" x2="50863" y2="38511"/>
                        <a14:backgroundMark x1="50863" y1="38107" x2="50863" y2="38107"/>
                        <a14:backgroundMark x1="51268" y1="38754" x2="51268" y2="38754"/>
                        <a14:backgroundMark x1="51079" y1="38390" x2="51079" y2="38390"/>
                        <a14:backgroundMark x1="50944" y1="37824" x2="51672" y2="39078"/>
                        <a14:backgroundMark x1="51079" y1="38188" x2="51537" y2="39199"/>
                        <a14:backgroundMark x1="51456" y1="38835" x2="51052" y2="37864"/>
                        <a14:backgroundMark x1="41208" y1="32727" x2="39671" y2="47735"/>
                        <a14:backgroundMark x1="41802" y1="33010" x2="41289" y2="34264"/>
                        <a14:backgroundMark x1="41505" y1="32605" x2="41154" y2="34547"/>
                        <a14:backgroundMark x1="41478" y1="32282" x2="41289" y2="35477"/>
                        <a14:backgroundMark x1="51699" y1="38754" x2="51915" y2="39927"/>
                        <a14:backgroundMark x1="41235" y1="38026" x2="41289" y2="42557"/>
                        <a14:backgroundMark x1="50647" y1="37460" x2="50620" y2="38673"/>
                        <a14:backgroundMark x1="16828" y1="24879" x2="29854" y2="54207"/>
                        <a14:backgroundMark x1="16586" y1="25445" x2="26618" y2="51133"/>
                        <a14:backgroundMark x1="26618" y1="51133" x2="29639" y2="55542"/>
                        <a14:backgroundMark x1="17341" y1="25445" x2="20065" y2="34345"/>
                        <a14:backgroundMark x1="16828" y1="26011" x2="25620" y2="52508"/>
                        <a14:backgroundMark x1="25620" y1="52508" x2="28722" y2="58333"/>
                        <a14:backgroundMark x1="28722" y1="58333" x2="31553" y2="61327"/>
                        <a14:backgroundMark x1="23031" y1="44458" x2="28533" y2="56392"/>
                        <a14:backgroundMark x1="28533" y1="56392" x2="29773" y2="57888"/>
                        <a14:backgroundMark x1="23490" y1="44013" x2="26456" y2="50000"/>
                        <a14:backgroundMark x1="23625" y1="44215" x2="26591" y2="50769"/>
                        <a14:backgroundMark x1="23490" y1="44539" x2="28533" y2="57201"/>
                        <a14:backgroundMark x1="28533" y1="57201" x2="28533" y2="57241"/>
                        <a14:backgroundMark x1="50674" y1="33778" x2="50971" y2="40129"/>
                        <a14:backgroundMark x1="50539" y1="34183" x2="50620" y2="41383"/>
                        <a14:backgroundMark x1="50512" y1="34506" x2="51106" y2="32039"/>
                        <a14:backgroundMark x1="50593" y1="34587" x2="49757" y2="31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42938" y="0"/>
            <a:ext cx="7342094" cy="6858000"/>
          </a:xfrm>
          <a:custGeom>
            <a:avLst/>
            <a:gdLst>
              <a:gd name="connsiteX0" fmla="*/ 4333345 w 10285714"/>
              <a:gd name="connsiteY0" fmla="*/ 2586037 h 6858000"/>
              <a:gd name="connsiteX1" fmla="*/ 4333345 w 10285714"/>
              <a:gd name="connsiteY1" fmla="*/ 3776662 h 6858000"/>
              <a:gd name="connsiteX2" fmla="*/ 5081588 w 10285714"/>
              <a:gd name="connsiteY2" fmla="*/ 3776662 h 6858000"/>
              <a:gd name="connsiteX3" fmla="*/ 5081588 w 10285714"/>
              <a:gd name="connsiteY3" fmla="*/ 2586037 h 6858000"/>
              <a:gd name="connsiteX4" fmla="*/ 0 w 10285714"/>
              <a:gd name="connsiteY4" fmla="*/ 0 h 6858000"/>
              <a:gd name="connsiteX5" fmla="*/ 10285714 w 10285714"/>
              <a:gd name="connsiteY5" fmla="*/ 0 h 6858000"/>
              <a:gd name="connsiteX6" fmla="*/ 10285714 w 10285714"/>
              <a:gd name="connsiteY6" fmla="*/ 6858000 h 6858000"/>
              <a:gd name="connsiteX7" fmla="*/ 0 w 1028571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5714" h="6858000">
                <a:moveTo>
                  <a:pt x="4333345" y="2586037"/>
                </a:moveTo>
                <a:lnTo>
                  <a:pt x="4333345" y="3776662"/>
                </a:lnTo>
                <a:lnTo>
                  <a:pt x="5081588" y="3776662"/>
                </a:lnTo>
                <a:lnTo>
                  <a:pt x="5081588" y="2586037"/>
                </a:lnTo>
                <a:close/>
                <a:moveTo>
                  <a:pt x="0" y="0"/>
                </a:moveTo>
                <a:lnTo>
                  <a:pt x="10285714" y="0"/>
                </a:lnTo>
                <a:lnTo>
                  <a:pt x="1028571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89F27E-AD99-4ED0-8363-045EF626B8FF}"/>
              </a:ext>
            </a:extLst>
          </p:cNvPr>
          <p:cNvSpPr txBox="1"/>
          <p:nvPr/>
        </p:nvSpPr>
        <p:spPr>
          <a:xfrm>
            <a:off x="4231531" y="1851645"/>
            <a:ext cx="7730247" cy="3370153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딥러닝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기반의 이미지 처리</a:t>
            </a:r>
            <a:r>
              <a:rPr lang="en-US" altLang="ko-KR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식품 정보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제공 서비스</a:t>
            </a:r>
            <a:endParaRPr lang="en-US" altLang="ko-KR" sz="25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8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Dr. </a:t>
            </a: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FOODY</a:t>
            </a:r>
            <a:endParaRPr lang="en-US" altLang="ko-KR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영진전문대 컴퓨터정보계열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3WDJ 3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7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よりよい</a:t>
            </a:r>
            <a:endParaRPr lang="en-US" altLang="ja-JP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87000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담당 교수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조수연 교수님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조원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조준경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김나경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서은우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오정훈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17058E-CEB4-4CF1-8FD0-3C489BC4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D6BD94-339F-4BF0-89AF-A1F14FD1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43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1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469716-F7A0-4882-96BB-EC4F0927AFAF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A398FB-1955-48B9-B640-E700F3EC9702}"/>
              </a:ext>
            </a:extLst>
          </p:cNvPr>
          <p:cNvSpPr/>
          <p:nvPr/>
        </p:nvSpPr>
        <p:spPr>
          <a:xfrm>
            <a:off x="4927622" y="4859412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CED605-DD0D-41A7-82BD-DDA946856E3A}"/>
              </a:ext>
            </a:extLst>
          </p:cNvPr>
          <p:cNvSpPr/>
          <p:nvPr/>
        </p:nvSpPr>
        <p:spPr>
          <a:xfrm>
            <a:off x="4951015" y="313180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859C54-991A-4955-8577-62E0E796FE8D}"/>
              </a:ext>
            </a:extLst>
          </p:cNvPr>
          <p:cNvSpPr/>
          <p:nvPr/>
        </p:nvSpPr>
        <p:spPr>
          <a:xfrm>
            <a:off x="4927623" y="145536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A926E3-6A50-4478-9BCB-B2AA9C587D30}"/>
              </a:ext>
            </a:extLst>
          </p:cNvPr>
          <p:cNvCxnSpPr>
            <a:cxnSpLocks/>
          </p:cNvCxnSpPr>
          <p:nvPr/>
        </p:nvCxnSpPr>
        <p:spPr>
          <a:xfrm>
            <a:off x="2511426" y="3767631"/>
            <a:ext cx="72571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A6351E-7E94-4561-A506-2711D3A51D12}"/>
              </a:ext>
            </a:extLst>
          </p:cNvPr>
          <p:cNvCxnSpPr>
            <a:cxnSpLocks/>
          </p:cNvCxnSpPr>
          <p:nvPr/>
        </p:nvCxnSpPr>
        <p:spPr>
          <a:xfrm flipV="1">
            <a:off x="2896204" y="1967998"/>
            <a:ext cx="0" cy="35230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49C0ED-D2E9-4007-8667-F9C078981724}"/>
              </a:ext>
            </a:extLst>
          </p:cNvPr>
          <p:cNvGrpSpPr/>
          <p:nvPr/>
        </p:nvGrpSpPr>
        <p:grpSpPr>
          <a:xfrm>
            <a:off x="1097415" y="3016056"/>
            <a:ext cx="1382707" cy="1748422"/>
            <a:chOff x="585870" y="3225606"/>
            <a:chExt cx="1382707" cy="1748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1A0527-157D-4F12-86F3-A1C6E8F5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13" y="3225606"/>
              <a:ext cx="1325564" cy="132556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418BAE-FD8D-4683-AB70-2DEADE122FAE}"/>
                </a:ext>
              </a:extLst>
            </p:cNvPr>
            <p:cNvSpPr txBox="1"/>
            <p:nvPr/>
          </p:nvSpPr>
          <p:spPr>
            <a:xfrm>
              <a:off x="585870" y="4573918"/>
              <a:ext cx="1381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Database</a:t>
              </a:r>
              <a:endPara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B8EC9F-1903-41AC-AA5F-9DD4B5ABB1BB}"/>
              </a:ext>
            </a:extLst>
          </p:cNvPr>
          <p:cNvGrpSpPr/>
          <p:nvPr/>
        </p:nvGrpSpPr>
        <p:grpSpPr>
          <a:xfrm>
            <a:off x="3400475" y="1624570"/>
            <a:ext cx="2061450" cy="1149945"/>
            <a:chOff x="3284944" y="1590711"/>
            <a:chExt cx="2061450" cy="114994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0A9264-D50C-4EB4-A8A0-4BF74108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445" y="1590711"/>
              <a:ext cx="800670" cy="7912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34B9F8-3D05-490D-AAC8-456BA06E2AF3}"/>
                </a:ext>
              </a:extLst>
            </p:cNvPr>
            <p:cNvSpPr txBox="1"/>
            <p:nvPr/>
          </p:nvSpPr>
          <p:spPr>
            <a:xfrm>
              <a:off x="3284944" y="2371324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제품 조회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501942-EB78-4272-AE40-0E70FF99E1EA}"/>
              </a:ext>
            </a:extLst>
          </p:cNvPr>
          <p:cNvGrpSpPr/>
          <p:nvPr/>
        </p:nvGrpSpPr>
        <p:grpSpPr>
          <a:xfrm>
            <a:off x="2497138" y="3308442"/>
            <a:ext cx="2865560" cy="1155911"/>
            <a:chOff x="2369842" y="3421293"/>
            <a:chExt cx="2865560" cy="1155911"/>
          </a:xfrm>
        </p:grpSpPr>
        <p:pic>
          <p:nvPicPr>
            <p:cNvPr id="27" name="Picture 6" descr="cluster, computer, computing, connection, network icon">
              <a:extLst>
                <a:ext uri="{FF2B5EF4-FFF2-40B4-BE49-F238E27FC236}">
                  <a16:creationId xmlns:a16="http://schemas.microsoft.com/office/drawing/2014/main" id="{ACF3ECA3-C72B-45B1-A4AC-3F1FCA5E1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885" y="3421293"/>
              <a:ext cx="791230" cy="79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D35F9C-6257-4AF8-9820-736CEADDD5C7}"/>
                </a:ext>
              </a:extLst>
            </p:cNvPr>
            <p:cNvSpPr txBox="1"/>
            <p:nvPr/>
          </p:nvSpPr>
          <p:spPr>
            <a:xfrm>
              <a:off x="2369842" y="4207872"/>
              <a:ext cx="286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크롤링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21B33-BE86-4574-992C-E3F25000CAAC}"/>
              </a:ext>
            </a:extLst>
          </p:cNvPr>
          <p:cNvGrpSpPr/>
          <p:nvPr/>
        </p:nvGrpSpPr>
        <p:grpSpPr>
          <a:xfrm>
            <a:off x="3282913" y="5114353"/>
            <a:ext cx="2061450" cy="1054204"/>
            <a:chOff x="3315573" y="5292155"/>
            <a:chExt cx="2061450" cy="1054204"/>
          </a:xfrm>
        </p:grpSpPr>
        <p:pic>
          <p:nvPicPr>
            <p:cNvPr id="30" name="Picture 4" descr="app, application, browser, page, web, website, window icon">
              <a:extLst>
                <a:ext uri="{FF2B5EF4-FFF2-40B4-BE49-F238E27FC236}">
                  <a16:creationId xmlns:a16="http://schemas.microsoft.com/office/drawing/2014/main" id="{1E07BF55-65B8-450D-908D-3CF934751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017" y="5292155"/>
              <a:ext cx="684132" cy="6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2549BD-10AC-4F99-868D-BF05D27DAF04}"/>
                </a:ext>
              </a:extLst>
            </p:cNvPr>
            <p:cNvSpPr txBox="1"/>
            <p:nvPr/>
          </p:nvSpPr>
          <p:spPr>
            <a:xfrm>
              <a:off x="3315573" y="59770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유저 커뮤니티 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111910-7766-4082-A026-EB813AE4F0CC}"/>
              </a:ext>
            </a:extLst>
          </p:cNvPr>
          <p:cNvGrpSpPr/>
          <p:nvPr/>
        </p:nvGrpSpPr>
        <p:grpSpPr>
          <a:xfrm>
            <a:off x="7640543" y="1613822"/>
            <a:ext cx="2061450" cy="1104785"/>
            <a:chOff x="8125227" y="1816813"/>
            <a:chExt cx="2061450" cy="1104785"/>
          </a:xfrm>
        </p:grpSpPr>
        <p:pic>
          <p:nvPicPr>
            <p:cNvPr id="35" name="Picture 8" descr="access, clock, time icon">
              <a:extLst>
                <a:ext uri="{FF2B5EF4-FFF2-40B4-BE49-F238E27FC236}">
                  <a16:creationId xmlns:a16="http://schemas.microsoft.com/office/drawing/2014/main" id="{75C548ED-89C6-4E1E-84DD-DFC2612C2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604" y="1816813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B72B22-145F-49FF-9001-6720826BA387}"/>
                </a:ext>
              </a:extLst>
            </p:cNvPr>
            <p:cNvSpPr txBox="1"/>
            <p:nvPr/>
          </p:nvSpPr>
          <p:spPr>
            <a:xfrm>
              <a:off x="8125227" y="2552266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시간 정보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D2AA64-40DB-4DE8-927B-922EAB58938F}"/>
              </a:ext>
            </a:extLst>
          </p:cNvPr>
          <p:cNvGrpSpPr/>
          <p:nvPr/>
        </p:nvGrpSpPr>
        <p:grpSpPr>
          <a:xfrm>
            <a:off x="9522880" y="1293101"/>
            <a:ext cx="2137627" cy="1444821"/>
            <a:chOff x="9719206" y="1409232"/>
            <a:chExt cx="2137627" cy="1444821"/>
          </a:xfrm>
        </p:grpSpPr>
        <p:pic>
          <p:nvPicPr>
            <p:cNvPr id="38" name="Picture 14" descr="man icon">
              <a:extLst>
                <a:ext uri="{FF2B5EF4-FFF2-40B4-BE49-F238E27FC236}">
                  <a16:creationId xmlns:a16="http://schemas.microsoft.com/office/drawing/2014/main" id="{57405D1C-42EF-4EED-91B2-922470F8D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9206" y="1409232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DD672-3DE9-4DA1-9F72-892F26087C57}"/>
                </a:ext>
              </a:extLst>
            </p:cNvPr>
            <p:cNvSpPr txBox="1"/>
            <p:nvPr/>
          </p:nvSpPr>
          <p:spPr>
            <a:xfrm>
              <a:off x="9795383" y="2484721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정보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42C27D-12A5-4BA3-954D-69ABCFFACBD1}"/>
              </a:ext>
            </a:extLst>
          </p:cNvPr>
          <p:cNvGrpSpPr/>
          <p:nvPr/>
        </p:nvGrpSpPr>
        <p:grpSpPr>
          <a:xfrm>
            <a:off x="6015647" y="4972314"/>
            <a:ext cx="2745616" cy="1148877"/>
            <a:chOff x="5420563" y="4986830"/>
            <a:chExt cx="2745616" cy="1148877"/>
          </a:xfrm>
        </p:grpSpPr>
        <p:pic>
          <p:nvPicPr>
            <p:cNvPr id="41" name="Picture 18" descr="calendar, date, milestones, schedule icon">
              <a:extLst>
                <a:ext uri="{FF2B5EF4-FFF2-40B4-BE49-F238E27FC236}">
                  <a16:creationId xmlns:a16="http://schemas.microsoft.com/office/drawing/2014/main" id="{2ECFEE27-FE59-400C-9F0B-F9810CEF5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768" y="4986830"/>
              <a:ext cx="820276" cy="82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88FEC0-55E1-479F-A2C3-48423F5AF8EF}"/>
                </a:ext>
              </a:extLst>
            </p:cNvPr>
            <p:cNvSpPr txBox="1"/>
            <p:nvPr/>
          </p:nvSpPr>
          <p:spPr>
            <a:xfrm>
              <a:off x="5420563" y="5766375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기간 별 관심 리스트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12742C5-2B01-4676-AD11-F3AB902FE32D}"/>
              </a:ext>
            </a:extLst>
          </p:cNvPr>
          <p:cNvGrpSpPr/>
          <p:nvPr/>
        </p:nvGrpSpPr>
        <p:grpSpPr>
          <a:xfrm>
            <a:off x="8551521" y="4960644"/>
            <a:ext cx="2745616" cy="1148558"/>
            <a:chOff x="8794637" y="4975160"/>
            <a:chExt cx="2745616" cy="1148558"/>
          </a:xfrm>
        </p:grpSpPr>
        <p:pic>
          <p:nvPicPr>
            <p:cNvPr id="49" name="Picture 20" descr="find, search, zoom icon">
              <a:extLst>
                <a:ext uri="{FF2B5EF4-FFF2-40B4-BE49-F238E27FC236}">
                  <a16:creationId xmlns:a16="http://schemas.microsoft.com/office/drawing/2014/main" id="{9E70AEB3-E6C9-4D3A-8D5A-5136F377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871" y="4975160"/>
              <a:ext cx="820275" cy="82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99ED2A-66D1-4853-B6BA-EB3DF1F4FA89}"/>
                </a:ext>
              </a:extLst>
            </p:cNvPr>
            <p:cNvSpPr txBox="1"/>
            <p:nvPr/>
          </p:nvSpPr>
          <p:spPr>
            <a:xfrm>
              <a:off x="8794637" y="5754386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조회 내역 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DB65263-1CBC-403F-B92C-3EE285DD9924}"/>
              </a:ext>
            </a:extLst>
          </p:cNvPr>
          <p:cNvCxnSpPr>
            <a:cxnSpLocks/>
          </p:cNvCxnSpPr>
          <p:nvPr/>
        </p:nvCxnSpPr>
        <p:spPr>
          <a:xfrm>
            <a:off x="2896204" y="1967998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E1BB765-C76B-47E3-AAEF-E81EA41199D2}"/>
              </a:ext>
            </a:extLst>
          </p:cNvPr>
          <p:cNvCxnSpPr>
            <a:cxnSpLocks/>
          </p:cNvCxnSpPr>
          <p:nvPr/>
        </p:nvCxnSpPr>
        <p:spPr>
          <a:xfrm>
            <a:off x="2896204" y="5491062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7E5086-993A-41AF-8F91-A5D1148DFA67}"/>
              </a:ext>
            </a:extLst>
          </p:cNvPr>
          <p:cNvGrpSpPr/>
          <p:nvPr/>
        </p:nvGrpSpPr>
        <p:grpSpPr>
          <a:xfrm>
            <a:off x="6274991" y="3186665"/>
            <a:ext cx="2745616" cy="1159945"/>
            <a:chOff x="6293135" y="3213881"/>
            <a:chExt cx="2745616" cy="11599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25262-EF56-4230-B00E-6EC069FA44A8}"/>
                </a:ext>
              </a:extLst>
            </p:cNvPr>
            <p:cNvSpPr txBox="1"/>
            <p:nvPr/>
          </p:nvSpPr>
          <p:spPr>
            <a:xfrm>
              <a:off x="6293135" y="4004494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다양한 리뷰 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55" name="Picture 2" descr="group, people, users icon">
              <a:extLst>
                <a:ext uri="{FF2B5EF4-FFF2-40B4-BE49-F238E27FC236}">
                  <a16:creationId xmlns:a16="http://schemas.microsoft.com/office/drawing/2014/main" id="{5E2E07F0-7C2F-4FDC-9441-A2792FDE3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268" y="3213881"/>
              <a:ext cx="967706" cy="96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57188C-7473-438B-9237-703A07A19EE1}"/>
              </a:ext>
            </a:extLst>
          </p:cNvPr>
          <p:cNvGrpSpPr/>
          <p:nvPr/>
        </p:nvGrpSpPr>
        <p:grpSpPr>
          <a:xfrm>
            <a:off x="5377180" y="1628956"/>
            <a:ext cx="2061450" cy="1099910"/>
            <a:chOff x="5781861" y="1870749"/>
            <a:chExt cx="2061450" cy="10999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B1F9FC-4E5F-4A37-832A-818EC23FF1B1}"/>
                </a:ext>
              </a:extLst>
            </p:cNvPr>
            <p:cNvSpPr txBox="1"/>
            <p:nvPr/>
          </p:nvSpPr>
          <p:spPr>
            <a:xfrm>
              <a:off x="5781861" y="26013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위치 정보 </a:t>
              </a:r>
            </a:p>
          </p:txBody>
        </p:sp>
        <p:pic>
          <p:nvPicPr>
            <p:cNvPr id="58" name="Picture 2" descr="gps, location, map, pin icon">
              <a:extLst>
                <a:ext uri="{FF2B5EF4-FFF2-40B4-BE49-F238E27FC236}">
                  <a16:creationId xmlns:a16="http://schemas.microsoft.com/office/drawing/2014/main" id="{27F5EC3F-58A6-475E-A7A6-CDBC20AD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534" y="1870749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1E400B2-292E-4C30-9490-6145F6B5EAAA}"/>
              </a:ext>
            </a:extLst>
          </p:cNvPr>
          <p:cNvGrpSpPr/>
          <p:nvPr/>
        </p:nvGrpSpPr>
        <p:grpSpPr>
          <a:xfrm>
            <a:off x="8712657" y="3416856"/>
            <a:ext cx="2745616" cy="923882"/>
            <a:chOff x="8730801" y="3444072"/>
            <a:chExt cx="2745616" cy="923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5E3B8F-DC40-4591-91F2-DE25E2C3756D}"/>
                </a:ext>
              </a:extLst>
            </p:cNvPr>
            <p:cNvSpPr txBox="1"/>
            <p:nvPr/>
          </p:nvSpPr>
          <p:spPr>
            <a:xfrm>
              <a:off x="8730801" y="3998622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수치화 데이터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CF1D6AC-2AD9-48D9-BDF5-27F3AD96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51851" y="3444072"/>
              <a:ext cx="1037956" cy="557871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5529CA-3D4D-4F17-A224-3E9F78DED7B7}"/>
              </a:ext>
            </a:extLst>
          </p:cNvPr>
          <p:cNvGrpSpPr/>
          <p:nvPr/>
        </p:nvGrpSpPr>
        <p:grpSpPr>
          <a:xfrm>
            <a:off x="4894225" y="1462522"/>
            <a:ext cx="6447949" cy="6351824"/>
            <a:chOff x="4742781" y="-655558"/>
            <a:chExt cx="6447949" cy="6351824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22470EB1-B5A6-4EF8-B924-C7C66D86FBD6}"/>
                </a:ext>
              </a:extLst>
            </p:cNvPr>
            <p:cNvSpPr/>
            <p:nvPr/>
          </p:nvSpPr>
          <p:spPr>
            <a:xfrm>
              <a:off x="4742781" y="-636503"/>
              <a:ext cx="6447949" cy="4685994"/>
            </a:xfrm>
            <a:prstGeom prst="roundRect">
              <a:avLst>
                <a:gd name="adj" fmla="val 5780"/>
              </a:avLst>
            </a:prstGeom>
            <a:solidFill>
              <a:schemeClr val="bg1"/>
            </a:solidFill>
            <a:ln w="3810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F808899-04BF-420B-A173-B86F46A5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846" y="983514"/>
              <a:ext cx="1442556" cy="1442556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3CD908-E726-4C7D-8ECC-F56EE6CB9F4E}"/>
                </a:ext>
              </a:extLst>
            </p:cNvPr>
            <p:cNvSpPr/>
            <p:nvPr/>
          </p:nvSpPr>
          <p:spPr>
            <a:xfrm>
              <a:off x="6588052" y="-655558"/>
              <a:ext cx="4408579" cy="4321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도시에 집중되는 관광객 파악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매장 별 선호 제품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시간대별 수요조사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성별과 나이에 따른 제품 관심도 </a:t>
              </a:r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D484A94-4FE8-44D0-AC75-242885345350}"/>
                </a:ext>
              </a:extLst>
            </p:cNvPr>
            <p:cNvSpPr/>
            <p:nvPr/>
          </p:nvSpPr>
          <p:spPr>
            <a:xfrm>
              <a:off x="8285665" y="3259720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E7511-2D75-4AB3-970D-209DB9BA8852}"/>
                </a:ext>
              </a:extLst>
            </p:cNvPr>
            <p:cNvSpPr/>
            <p:nvPr/>
          </p:nvSpPr>
          <p:spPr>
            <a:xfrm>
              <a:off x="8199111" y="4319059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D7EFF5-EA30-454D-84BA-E08FCD41273A}"/>
                </a:ext>
              </a:extLst>
            </p:cNvPr>
            <p:cNvSpPr/>
            <p:nvPr/>
          </p:nvSpPr>
          <p:spPr>
            <a:xfrm>
              <a:off x="7132638" y="5234601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E66AAD-6712-4E4C-B2C9-AF3D4A493E96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66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469716-F7A0-4882-96BB-EC4F0927AFAF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25529CA-3D4D-4F17-A224-3E9F78DED7B7}"/>
              </a:ext>
            </a:extLst>
          </p:cNvPr>
          <p:cNvGrpSpPr/>
          <p:nvPr/>
        </p:nvGrpSpPr>
        <p:grpSpPr>
          <a:xfrm>
            <a:off x="7284082" y="5377800"/>
            <a:ext cx="1337758" cy="2436546"/>
            <a:chOff x="7132638" y="3259720"/>
            <a:chExt cx="1337758" cy="24365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D484A94-4FE8-44D0-AC75-242885345350}"/>
                </a:ext>
              </a:extLst>
            </p:cNvPr>
            <p:cNvSpPr/>
            <p:nvPr/>
          </p:nvSpPr>
          <p:spPr>
            <a:xfrm>
              <a:off x="8285665" y="3259720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E7511-2D75-4AB3-970D-209DB9BA8852}"/>
                </a:ext>
              </a:extLst>
            </p:cNvPr>
            <p:cNvSpPr/>
            <p:nvPr/>
          </p:nvSpPr>
          <p:spPr>
            <a:xfrm>
              <a:off x="8199111" y="4319059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D7EFF5-EA30-454D-84BA-E08FCD41273A}"/>
                </a:ext>
              </a:extLst>
            </p:cNvPr>
            <p:cNvSpPr/>
            <p:nvPr/>
          </p:nvSpPr>
          <p:spPr>
            <a:xfrm>
              <a:off x="7132638" y="5234601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46167F0-6580-4283-8ADE-4C843B847679}"/>
              </a:ext>
            </a:extLst>
          </p:cNvPr>
          <p:cNvSpPr/>
          <p:nvPr/>
        </p:nvSpPr>
        <p:spPr>
          <a:xfrm>
            <a:off x="717559" y="1381475"/>
            <a:ext cx="1591806" cy="365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판매 사례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E7C249-6882-4742-997D-F35B514F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54" y="2707017"/>
            <a:ext cx="4487565" cy="2217793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DC308A8D-A83F-4FAA-8D5B-17E81C88837F}"/>
              </a:ext>
            </a:extLst>
          </p:cNvPr>
          <p:cNvGrpSpPr/>
          <p:nvPr/>
        </p:nvGrpSpPr>
        <p:grpSpPr>
          <a:xfrm>
            <a:off x="5922357" y="1453902"/>
            <a:ext cx="5576301" cy="4538458"/>
            <a:chOff x="12919679" y="1146316"/>
            <a:chExt cx="5576301" cy="453845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B0ACBEC-A9F2-4700-B640-4151D6F11C3E}"/>
                </a:ext>
              </a:extLst>
            </p:cNvPr>
            <p:cNvGrpSpPr/>
            <p:nvPr/>
          </p:nvGrpSpPr>
          <p:grpSpPr>
            <a:xfrm>
              <a:off x="12919679" y="1146316"/>
              <a:ext cx="5455407" cy="2496130"/>
              <a:chOff x="12919679" y="1021098"/>
              <a:chExt cx="10161758" cy="46495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5D95693-8E79-4E0B-A2E4-2D3D3E11B073}"/>
                  </a:ext>
                </a:extLst>
              </p:cNvPr>
              <p:cNvGrpSpPr/>
              <p:nvPr/>
            </p:nvGrpSpPr>
            <p:grpSpPr>
              <a:xfrm>
                <a:off x="13226478" y="1695257"/>
                <a:ext cx="3147010" cy="3552020"/>
                <a:chOff x="14161462" y="2040273"/>
                <a:chExt cx="3147010" cy="3552020"/>
              </a:xfrm>
            </p:grpSpPr>
            <p:pic>
              <p:nvPicPr>
                <p:cNvPr id="4098" name="Picture 2" descr="신한카드 이미지 검색결과">
                  <a:extLst>
                    <a:ext uri="{FF2B5EF4-FFF2-40B4-BE49-F238E27FC236}">
                      <a16:creationId xmlns:a16="http://schemas.microsoft.com/office/drawing/2014/main" id="{C4E68B14-4A24-4F61-B8AB-A553E81D37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62532" y="2040273"/>
                  <a:ext cx="2423347" cy="2115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D5DD2BE-A1E1-4C55-A181-A2C7C9C626BC}"/>
                    </a:ext>
                  </a:extLst>
                </p:cNvPr>
                <p:cNvSpPr txBox="1"/>
                <p:nvPr/>
              </p:nvSpPr>
              <p:spPr>
                <a:xfrm>
                  <a:off x="14161462" y="4185813"/>
                  <a:ext cx="3147010" cy="140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소비자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상권특성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외국인의 국내 소비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D1732A-E08D-486F-82C1-6FF57C8A5275}"/>
                  </a:ext>
                </a:extLst>
              </p:cNvPr>
              <p:cNvGrpSpPr/>
              <p:nvPr/>
            </p:nvGrpSpPr>
            <p:grpSpPr>
              <a:xfrm>
                <a:off x="16626912" y="1692132"/>
                <a:ext cx="3147010" cy="3558722"/>
                <a:chOff x="16835782" y="2062378"/>
                <a:chExt cx="3147010" cy="3558722"/>
              </a:xfrm>
            </p:grpSpPr>
            <p:pic>
              <p:nvPicPr>
                <p:cNvPr id="4100" name="Picture 4" descr="kb국민카드 이미지 검색결과">
                  <a:extLst>
                    <a:ext uri="{FF2B5EF4-FFF2-40B4-BE49-F238E27FC236}">
                      <a16:creationId xmlns:a16="http://schemas.microsoft.com/office/drawing/2014/main" id="{2E825B5B-6B7E-4B4D-9E35-0DB725A545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07195" y="2062378"/>
                  <a:ext cx="2135893" cy="21358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83BFE6-5CDC-4D8F-A615-5F963E331ECC}"/>
                    </a:ext>
                  </a:extLst>
                </p:cNvPr>
                <p:cNvSpPr txBox="1"/>
                <p:nvPr/>
              </p:nvSpPr>
              <p:spPr>
                <a:xfrm>
                  <a:off x="16835782" y="4214620"/>
                  <a:ext cx="3147010" cy="140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카드 매출 데이터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소비 특성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매출 추정 데이터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44AEE7F-0A28-4690-81E7-1CE7BE924CD4}"/>
                  </a:ext>
                </a:extLst>
              </p:cNvPr>
              <p:cNvGrpSpPr/>
              <p:nvPr/>
            </p:nvGrpSpPr>
            <p:grpSpPr>
              <a:xfrm>
                <a:off x="19845716" y="1718913"/>
                <a:ext cx="3147010" cy="3951708"/>
                <a:chOff x="19455493" y="2059104"/>
                <a:chExt cx="3147010" cy="3951708"/>
              </a:xfrm>
            </p:grpSpPr>
            <p:pic>
              <p:nvPicPr>
                <p:cNvPr id="4102" name="Picture 6" descr="비씨카드 이미지 검색결과">
                  <a:extLst>
                    <a:ext uri="{FF2B5EF4-FFF2-40B4-BE49-F238E27FC236}">
                      <a16:creationId xmlns:a16="http://schemas.microsoft.com/office/drawing/2014/main" id="{545FDF28-A890-4089-A8D8-C9A15B920C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544997" y="2059104"/>
                  <a:ext cx="2631098" cy="21069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32C8328-83E0-48B2-9788-27050C18B2C6}"/>
                    </a:ext>
                  </a:extLst>
                </p:cNvPr>
                <p:cNvSpPr txBox="1"/>
                <p:nvPr/>
              </p:nvSpPr>
              <p:spPr>
                <a:xfrm>
                  <a:off x="19455493" y="4174363"/>
                  <a:ext cx="3147010" cy="18364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 업종별 소비정보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입지 및 상권 분석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 통계 데이터 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ko-KR" altLang="en-US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7064D18-DC1B-452F-9ED2-6B6B2B987008}"/>
                  </a:ext>
                </a:extLst>
              </p:cNvPr>
              <p:cNvSpPr/>
              <p:nvPr/>
            </p:nvSpPr>
            <p:spPr>
              <a:xfrm>
                <a:off x="12919679" y="1293101"/>
                <a:ext cx="10161758" cy="4262442"/>
              </a:xfrm>
              <a:prstGeom prst="roundRect">
                <a:avLst>
                  <a:gd name="adj" fmla="val 638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8C13E9-1DBA-4A9F-BBAC-2F1ABD044E64}"/>
                  </a:ext>
                </a:extLst>
              </p:cNvPr>
              <p:cNvSpPr txBox="1"/>
              <p:nvPr/>
            </p:nvSpPr>
            <p:spPr>
              <a:xfrm>
                <a:off x="16940112" y="1021098"/>
                <a:ext cx="1647792" cy="515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소비통계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6FD7C5D-41B8-4DF2-8A7D-FBAF5EDE4A1D}"/>
                </a:ext>
              </a:extLst>
            </p:cNvPr>
            <p:cNvGrpSpPr/>
            <p:nvPr/>
          </p:nvGrpSpPr>
          <p:grpSpPr>
            <a:xfrm>
              <a:off x="15042115" y="3620631"/>
              <a:ext cx="3453865" cy="2064143"/>
              <a:chOff x="16728410" y="5601784"/>
              <a:chExt cx="7092822" cy="423890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F784A4-74AA-4B78-821C-AE9854E61DE8}"/>
                  </a:ext>
                </a:extLst>
              </p:cNvPr>
              <p:cNvGrpSpPr/>
              <p:nvPr/>
            </p:nvGrpSpPr>
            <p:grpSpPr>
              <a:xfrm>
                <a:off x="17117087" y="6218298"/>
                <a:ext cx="3522977" cy="3401338"/>
                <a:chOff x="7862481" y="6467667"/>
                <a:chExt cx="3522977" cy="3401338"/>
              </a:xfrm>
            </p:grpSpPr>
            <p:pic>
              <p:nvPicPr>
                <p:cNvPr id="4106" name="Picture 10" descr="한국기업데이터 이미지 검색결과">
                  <a:extLst>
                    <a:ext uri="{FF2B5EF4-FFF2-40B4-BE49-F238E27FC236}">
                      <a16:creationId xmlns:a16="http://schemas.microsoft.com/office/drawing/2014/main" id="{17876C86-11CC-44BF-8BD6-10E58BE0E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47431" y="6467667"/>
                  <a:ext cx="1876361" cy="18763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3F7E3C6-7E44-4EEB-8F26-C4FCC3F47772}"/>
                    </a:ext>
                  </a:extLst>
                </p:cNvPr>
                <p:cNvSpPr txBox="1"/>
                <p:nvPr/>
              </p:nvSpPr>
              <p:spPr>
                <a:xfrm>
                  <a:off x="7862481" y="8306663"/>
                  <a:ext cx="3522977" cy="1562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업종별 기업정보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기업개요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DB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사업장 휴</a:t>
                  </a: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/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폐업 정보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D9C9D7A-7274-46EA-9DBF-C06A260C0E20}"/>
                  </a:ext>
                </a:extLst>
              </p:cNvPr>
              <p:cNvGrpSpPr/>
              <p:nvPr/>
            </p:nvGrpSpPr>
            <p:grpSpPr>
              <a:xfrm>
                <a:off x="20298255" y="6343116"/>
                <a:ext cx="3522977" cy="3262771"/>
                <a:chOff x="12862713" y="6483036"/>
                <a:chExt cx="3522977" cy="3262771"/>
              </a:xfrm>
            </p:grpSpPr>
            <p:pic>
              <p:nvPicPr>
                <p:cNvPr id="4110" name="Picture 14" descr="nice 평가 정보 이미지 검색결과">
                  <a:extLst>
                    <a:ext uri="{FF2B5EF4-FFF2-40B4-BE49-F238E27FC236}">
                      <a16:creationId xmlns:a16="http://schemas.microsoft.com/office/drawing/2014/main" id="{B1E2DB4B-A090-4F7B-B3F8-50EE300737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54342" y="6483036"/>
                  <a:ext cx="2102164" cy="1624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23CB82-5CAB-438E-83D3-0599AF8F0638}"/>
                    </a:ext>
                  </a:extLst>
                </p:cNvPr>
                <p:cNvSpPr txBox="1"/>
                <p:nvPr/>
              </p:nvSpPr>
              <p:spPr>
                <a:xfrm>
                  <a:off x="12862713" y="8195183"/>
                  <a:ext cx="3522977" cy="1550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지역별</a:t>
                  </a:r>
                  <a:r>
                    <a:rPr lang="en-US" altLang="ko-KR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 </a:t>
                  </a:r>
                  <a:r>
                    <a:rPr lang="ko-KR" altLang="en-US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장수 기업정보</a:t>
                  </a:r>
                  <a:endParaRPr lang="en-US" altLang="ko-KR" sz="1000" u="sng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국민연금 가입 기업</a:t>
                  </a:r>
                  <a:r>
                    <a:rPr lang="en-US" altLang="ko-KR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DB</a:t>
                  </a:r>
                  <a:endParaRPr lang="ko-KR" altLang="en-US" sz="1000" u="sng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u="sng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산업분류별 기업정보 </a:t>
                  </a:r>
                </a:p>
              </p:txBody>
            </p:sp>
          </p:grp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700C1D9-3792-4D4A-8678-E8CB76BCC8EE}"/>
                  </a:ext>
                </a:extLst>
              </p:cNvPr>
              <p:cNvSpPr/>
              <p:nvPr/>
            </p:nvSpPr>
            <p:spPr>
              <a:xfrm>
                <a:off x="16728410" y="5857143"/>
                <a:ext cx="6931547" cy="3983543"/>
              </a:xfrm>
              <a:prstGeom prst="roundRect">
                <a:avLst>
                  <a:gd name="adj" fmla="val 662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7B84A4-5652-4CC4-B497-27C9612EA42B}"/>
                  </a:ext>
                </a:extLst>
              </p:cNvPr>
              <p:cNvSpPr txBox="1"/>
              <p:nvPr/>
            </p:nvSpPr>
            <p:spPr>
              <a:xfrm>
                <a:off x="19157280" y="5601784"/>
                <a:ext cx="1718481" cy="5688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기업정보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8C4594F-8CC7-417D-B27F-459495A46900}"/>
                </a:ext>
              </a:extLst>
            </p:cNvPr>
            <p:cNvGrpSpPr/>
            <p:nvPr/>
          </p:nvGrpSpPr>
          <p:grpSpPr>
            <a:xfrm>
              <a:off x="12931732" y="3615724"/>
              <a:ext cx="2012033" cy="2068838"/>
              <a:chOff x="12919679" y="5561407"/>
              <a:chExt cx="4161778" cy="427927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FD168B7-A733-453B-940E-8C1E1C7B6F89}"/>
                  </a:ext>
                </a:extLst>
              </p:cNvPr>
              <p:cNvGrpSpPr/>
              <p:nvPr/>
            </p:nvGrpSpPr>
            <p:grpSpPr>
              <a:xfrm>
                <a:off x="12980499" y="6456332"/>
                <a:ext cx="4100958" cy="3273056"/>
                <a:chOff x="-1484042" y="8194168"/>
                <a:chExt cx="4100958" cy="3273056"/>
              </a:xfrm>
            </p:grpSpPr>
            <p:pic>
              <p:nvPicPr>
                <p:cNvPr id="4104" name="Picture 8" descr="kt 이미지 검색결과">
                  <a:extLst>
                    <a:ext uri="{FF2B5EF4-FFF2-40B4-BE49-F238E27FC236}">
                      <a16:creationId xmlns:a16="http://schemas.microsoft.com/office/drawing/2014/main" id="{5FE4C963-2A6B-4832-8501-D00828A171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19815" y="8194168"/>
                  <a:ext cx="2398665" cy="16979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1E2A26F-2221-4961-AE5F-F4B36ED217CE}"/>
                    </a:ext>
                  </a:extLst>
                </p:cNvPr>
                <p:cNvSpPr txBox="1"/>
                <p:nvPr/>
              </p:nvSpPr>
              <p:spPr>
                <a:xfrm>
                  <a:off x="-1484042" y="9905383"/>
                  <a:ext cx="4100958" cy="1561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유동인구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관광지점별 유형별 유동인구</a:t>
                  </a:r>
                  <a:endParaRPr lang="en-US" altLang="ko-KR" sz="1000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- </a:t>
                  </a:r>
                  <a:r>
                    <a:rPr lang="ko-KR" altLang="en-US" sz="1000" dirty="0">
                      <a:latin typeface="한둥근체 세로쓰기 돋움" panose="020B0503000000000000" pitchFamily="50" charset="-127"/>
                      <a:ea typeface="한둥근체 세로쓰기 돋움" panose="020B0503000000000000" pitchFamily="50" charset="-127"/>
                    </a:rPr>
                    <a:t>매출예측데이터</a:t>
                  </a:r>
                </a:p>
              </p:txBody>
            </p:sp>
          </p:grp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7EECC467-DCFB-471C-93C1-2C0ED2B6D03A}"/>
                  </a:ext>
                </a:extLst>
              </p:cNvPr>
              <p:cNvSpPr/>
              <p:nvPr/>
            </p:nvSpPr>
            <p:spPr>
              <a:xfrm>
                <a:off x="12919679" y="5857142"/>
                <a:ext cx="4032515" cy="3983543"/>
              </a:xfrm>
              <a:prstGeom prst="roundRect">
                <a:avLst>
                  <a:gd name="adj" fmla="val 798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B990191-C0A5-4AB3-AE61-83B5C47FE3D4}"/>
                  </a:ext>
                </a:extLst>
              </p:cNvPr>
              <p:cNvSpPr txBox="1"/>
              <p:nvPr/>
            </p:nvSpPr>
            <p:spPr>
              <a:xfrm>
                <a:off x="14064195" y="5561407"/>
                <a:ext cx="1730913" cy="572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유동인구</a:t>
                </a:r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E66AAD-6712-4E4C-B2C9-AF3D4A493E96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58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9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71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6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3912783-0261-472A-88D9-54D3B8ED5C79}"/>
              </a:ext>
            </a:extLst>
          </p:cNvPr>
          <p:cNvSpPr/>
          <p:nvPr/>
        </p:nvSpPr>
        <p:spPr>
          <a:xfrm>
            <a:off x="1448149" y="2227883"/>
            <a:ext cx="1596571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타겟 유저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40E5C34-9AAA-46EC-86CE-BE80EB798F2B}"/>
              </a:ext>
            </a:extLst>
          </p:cNvPr>
          <p:cNvSpPr/>
          <p:nvPr/>
        </p:nvSpPr>
        <p:spPr>
          <a:xfrm>
            <a:off x="1448149" y="3371141"/>
            <a:ext cx="1605569" cy="1076270"/>
          </a:xfrm>
          <a:prstGeom prst="roundRect">
            <a:avLst>
              <a:gd name="adj" fmla="val 34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</a:t>
            </a:r>
            <a:endParaRPr lang="en-US" altLang="ko-KR" sz="2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목적</a:t>
            </a:r>
            <a:endParaRPr lang="en-US" altLang="ko-KR" sz="2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9E2980-AE4C-494A-8D51-154147F05008}"/>
              </a:ext>
            </a:extLst>
          </p:cNvPr>
          <p:cNvSpPr/>
          <p:nvPr/>
        </p:nvSpPr>
        <p:spPr>
          <a:xfrm>
            <a:off x="1457147" y="4596607"/>
            <a:ext cx="1596571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차별성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817943A-31F2-4C75-B2D0-07ED89322ECB}"/>
              </a:ext>
            </a:extLst>
          </p:cNvPr>
          <p:cNvSpPr/>
          <p:nvPr/>
        </p:nvSpPr>
        <p:spPr>
          <a:xfrm>
            <a:off x="6926529" y="2217865"/>
            <a:ext cx="3952224" cy="989006"/>
          </a:xfrm>
          <a:prstGeom prst="roundRect">
            <a:avLst>
              <a:gd name="adj" fmla="val 345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회사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매장 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각종 지방 단체 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16A776C-FE9E-44E8-B420-5392D407A09E}"/>
              </a:ext>
            </a:extLst>
          </p:cNvPr>
          <p:cNvSpPr/>
          <p:nvPr/>
        </p:nvSpPr>
        <p:spPr>
          <a:xfrm>
            <a:off x="3102777" y="2217865"/>
            <a:ext cx="3765694" cy="989006"/>
          </a:xfrm>
          <a:prstGeom prst="roundRect">
            <a:avLst>
              <a:gd name="adj" fmla="val 34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맛이 궁금한 사람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알레르기에 민감한 사람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할랄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비건 등 종교적 활동인 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F8EC9A-F078-4FD0-AF16-6DE20FA3ED16}"/>
              </a:ext>
            </a:extLst>
          </p:cNvPr>
          <p:cNvSpPr/>
          <p:nvPr/>
        </p:nvSpPr>
        <p:spPr>
          <a:xfrm>
            <a:off x="3130156" y="4596607"/>
            <a:ext cx="7790474" cy="989006"/>
          </a:xfrm>
          <a:prstGeom prst="roundRect">
            <a:avLst>
              <a:gd name="adj" fmla="val 34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맛 같은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주관적인 평가를 수치화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하여 제공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사진 촬영을 통한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쉽고 편리한 검색 기능</a:t>
            </a:r>
            <a:endParaRPr lang="en-US" altLang="ko-KR" dirty="0">
              <a:solidFill>
                <a:srgbClr val="9A3A3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맛을 키워드로 한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큐레이션</a:t>
            </a:r>
            <a:endParaRPr lang="en-US" altLang="ko-KR" dirty="0">
              <a:solidFill>
                <a:srgbClr val="9A3A3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41DCCE-3259-436C-9796-5306311DB065}"/>
              </a:ext>
            </a:extLst>
          </p:cNvPr>
          <p:cNvSpPr/>
          <p:nvPr/>
        </p:nvSpPr>
        <p:spPr>
          <a:xfrm>
            <a:off x="3130155" y="3371141"/>
            <a:ext cx="7790475" cy="1091282"/>
          </a:xfrm>
          <a:prstGeom prst="roundRect">
            <a:avLst>
              <a:gd name="adj" fmla="val 34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딥러닝 기반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 처리기능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통해 손쉬운 정보 수집이 가능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표기 외의 </a:t>
            </a:r>
            <a:r>
              <a:rPr lang="ko-KR" altLang="en-US" dirty="0">
                <a:solidFill>
                  <a:srgbClr val="9A3A3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주관적인 정보수집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가능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598DF0-A752-4305-916D-2E4A7EC81AE1}"/>
              </a:ext>
            </a:extLst>
          </p:cNvPr>
          <p:cNvSpPr/>
          <p:nvPr/>
        </p:nvSpPr>
        <p:spPr>
          <a:xfrm>
            <a:off x="3102776" y="1871010"/>
            <a:ext cx="3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DFB39A-2E24-434A-AEB3-799ED0EEE949}"/>
              </a:ext>
            </a:extLst>
          </p:cNvPr>
          <p:cNvSpPr/>
          <p:nvPr/>
        </p:nvSpPr>
        <p:spPr>
          <a:xfrm>
            <a:off x="6926527" y="1871010"/>
            <a:ext cx="395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6C1CEC-052E-4B50-B603-16276EB15D03}"/>
              </a:ext>
            </a:extLst>
          </p:cNvPr>
          <p:cNvSpPr/>
          <p:nvPr/>
        </p:nvSpPr>
        <p:spPr>
          <a:xfrm>
            <a:off x="3883970" y="1206506"/>
            <a:ext cx="4142430" cy="502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2FDB4-9EAB-46B1-8C25-0ADE361E780F}"/>
              </a:ext>
            </a:extLst>
          </p:cNvPr>
          <p:cNvSpPr txBox="1"/>
          <p:nvPr/>
        </p:nvSpPr>
        <p:spPr>
          <a:xfrm>
            <a:off x="4492328" y="1813729"/>
            <a:ext cx="3033293" cy="383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 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 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제품 검색기능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맛 진단 </a:t>
            </a:r>
            <a:r>
              <a:rPr lang="en-US" altLang="ko-KR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: </a:t>
            </a: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맛 리뷰 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랭킹</a:t>
            </a:r>
            <a:r>
              <a:rPr lang="en-US" altLang="ko-KR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, </a:t>
            </a: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라이브러리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 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서비스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데이터 시각화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둥근체 돋움" panose="020B0503000000000000" pitchFamily="50" charset="-127"/>
                <a:ea typeface="한둥근체 돋움" panose="020B0503000000000000" pitchFamily="50" charset="-127"/>
              </a:rPr>
              <a:t>데이터 판매</a:t>
            </a:r>
            <a:endParaRPr lang="en-US" altLang="ko-KR" dirty="0">
              <a:latin typeface="한둥근체 돋움" panose="020B0503000000000000" pitchFamily="50" charset="-127"/>
              <a:ea typeface="한둥근체 돋움" panose="020B0503000000000000" pitchFamily="50" charset="-127"/>
            </a:endParaRPr>
          </a:p>
        </p:txBody>
      </p:sp>
      <p:pic>
        <p:nvPicPr>
          <p:cNvPr id="11" name="그림 10" descr="사람, 남자, 물, 실외이(가) 표시된 사진&#10;&#10;자동 생성된 설명">
            <a:extLst>
              <a:ext uri="{FF2B5EF4-FFF2-40B4-BE49-F238E27FC236}">
                <a16:creationId xmlns:a16="http://schemas.microsoft.com/office/drawing/2014/main" id="{2C7EA82A-3BB9-4B77-81E9-CE95D5808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34" l="324" r="89995">
                        <a14:foregroundMark x1="16127" y1="27710" x2="35599" y2="87743"/>
                        <a14:foregroundMark x1="35599" y1="87743" x2="41532" y2="99474"/>
                        <a14:foregroundMark x1="7255" y1="23058" x2="14428" y2="9385"/>
                        <a14:foregroundMark x1="14428" y1="9385" x2="27994" y2="0"/>
                        <a14:foregroundMark x1="44498" y1="3155" x2="324" y2="19053"/>
                        <a14:foregroundMark x1="44768" y1="40008" x2="60437" y2="90170"/>
                        <a14:foregroundMark x1="41559" y1="45227" x2="40156" y2="55785"/>
                        <a14:foregroundMark x1="41694" y1="43892" x2="40885" y2="45429"/>
                        <a14:foregroundMark x1="58684" y1="69741" x2="61362" y2="77921"/>
                        <a14:foregroundMark x1="41773" y1="42543" x2="41802" y2="44337"/>
                        <a14:foregroundMark x1="41667" y1="35882" x2="41701" y2="38014"/>
                        <a14:foregroundMark x1="41827" y1="34168" x2="46656" y2="32727"/>
                        <a14:foregroundMark x1="51363" y1="38681" x2="51675" y2="39076"/>
                        <a14:foregroundMark x1="46656" y1="32727" x2="50114" y2="37101"/>
                        <a14:foregroundMark x1="50241" y1="38322" x2="49973" y2="47735"/>
                        <a14:foregroundMark x1="43932" y1="32969" x2="41343" y2="38916"/>
                        <a14:foregroundMark x1="41343" y1="38916" x2="41667" y2="44862"/>
                        <a14:foregroundMark x1="44444" y1="32605" x2="41640" y2="35922"/>
                        <a14:foregroundMark x1="44795" y1="32807" x2="41887" y2="33157"/>
                        <a14:foregroundMark x1="42772" y1="13875" x2="36381" y2="14442"/>
                        <a14:foregroundMark x1="42044" y1="14644" x2="37702" y2="16464"/>
                        <a14:foregroundMark x1="41478" y1="15291" x2="39078" y2="16100"/>
                        <a14:foregroundMark x1="41478" y1="15008" x2="37972" y2="16586"/>
                        <a14:foregroundMark x1="16154" y1="25202" x2="16537" y2="26213"/>
                        <a14:foregroundMark x1="57255" y1="94782" x2="60086" y2="95550"/>
                        <a14:foregroundMark x1="41289" y1="15494" x2="39482" y2="15898"/>
                        <a14:foregroundMark x1="41532" y1="14927" x2="39347" y2="16748"/>
                        <a14:foregroundMark x1="42772" y1="14725" x2="37540" y2="16100"/>
                        <a14:foregroundMark x1="44067" y1="14239" x2="34736" y2="16303"/>
                        <a14:foregroundMark x1="42961" y1="15129" x2="37594" y2="17233"/>
                        <a14:backgroundMark x1="29962" y1="41262" x2="40450" y2="16770"/>
                        <a14:backgroundMark x1="53236" y1="37864" x2="77131" y2="38309"/>
                        <a14:backgroundMark x1="77131" y1="38309" x2="84709" y2="37662"/>
                        <a14:backgroundMark x1="44586" y1="32338" x2="39941" y2="32322"/>
                        <a14:backgroundMark x1="46156" y1="32344" x2="44586" y2="32338"/>
                        <a14:backgroundMark x1="50998" y1="32362" x2="47060" y2="32348"/>
                        <a14:backgroundMark x1="39941" y1="32322" x2="38026" y2="46440"/>
                        <a14:backgroundMark x1="38026" y1="46440" x2="32902" y2="59790"/>
                        <a14:backgroundMark x1="32902" y1="59790" x2="29180" y2="54531"/>
                        <a14:backgroundMark x1="29180" y1="54531" x2="19498" y2="24879"/>
                        <a14:backgroundMark x1="19498" y1="24879" x2="17961" y2="23261"/>
                        <a14:backgroundMark x1="20044" y1="31656" x2="26214" y2="46683"/>
                        <a14:backgroundMark x1="26214" y1="46683" x2="26996" y2="47613"/>
                        <a14:backgroundMark x1="50504" y1="33817" x2="55798" y2="33212"/>
                        <a14:backgroundMark x1="62055" y1="77913" x2="62055" y2="80299"/>
                        <a14:backgroundMark x1="61381" y1="77913" x2="61866" y2="80138"/>
                        <a14:backgroundMark x1="51429" y1="36003" x2="51726" y2="42071"/>
                        <a14:backgroundMark x1="50863" y1="38592" x2="51861" y2="33617"/>
                        <a14:backgroundMark x1="50836" y1="38228" x2="51106" y2="33131"/>
                        <a14:backgroundMark x1="50809" y1="37621" x2="51025" y2="33778"/>
                        <a14:backgroundMark x1="50890" y1="34911" x2="50863" y2="38511"/>
                        <a14:backgroundMark x1="50863" y1="38107" x2="50863" y2="38107"/>
                        <a14:backgroundMark x1="51268" y1="38754" x2="51268" y2="38754"/>
                        <a14:backgroundMark x1="51079" y1="38390" x2="51079" y2="38390"/>
                        <a14:backgroundMark x1="50944" y1="37824" x2="51672" y2="39078"/>
                        <a14:backgroundMark x1="51079" y1="38188" x2="51537" y2="39199"/>
                        <a14:backgroundMark x1="51456" y1="38835" x2="51052" y2="37864"/>
                        <a14:backgroundMark x1="41208" y1="32727" x2="39671" y2="47735"/>
                        <a14:backgroundMark x1="41802" y1="33010" x2="41289" y2="34264"/>
                        <a14:backgroundMark x1="41505" y1="32605" x2="41154" y2="34547"/>
                        <a14:backgroundMark x1="41478" y1="32282" x2="41289" y2="35477"/>
                        <a14:backgroundMark x1="51699" y1="38754" x2="51915" y2="39927"/>
                        <a14:backgroundMark x1="41235" y1="38026" x2="41289" y2="42557"/>
                        <a14:backgroundMark x1="50647" y1="37460" x2="50620" y2="38673"/>
                        <a14:backgroundMark x1="16828" y1="24879" x2="29854" y2="54207"/>
                        <a14:backgroundMark x1="16586" y1="25445" x2="26618" y2="51133"/>
                        <a14:backgroundMark x1="26618" y1="51133" x2="29639" y2="55542"/>
                        <a14:backgroundMark x1="17341" y1="25445" x2="20065" y2="34345"/>
                        <a14:backgroundMark x1="16828" y1="26011" x2="25620" y2="52508"/>
                        <a14:backgroundMark x1="25620" y1="52508" x2="28722" y2="58333"/>
                        <a14:backgroundMark x1="28722" y1="58333" x2="31553" y2="61327"/>
                        <a14:backgroundMark x1="23031" y1="44458" x2="28533" y2="56392"/>
                        <a14:backgroundMark x1="28533" y1="56392" x2="29773" y2="57888"/>
                        <a14:backgroundMark x1="23490" y1="44013" x2="26456" y2="50000"/>
                        <a14:backgroundMark x1="23625" y1="44215" x2="26591" y2="50769"/>
                        <a14:backgroundMark x1="23490" y1="44539" x2="28533" y2="57201"/>
                        <a14:backgroundMark x1="28533" y1="57201" x2="28533" y2="57241"/>
                        <a14:backgroundMark x1="50674" y1="33778" x2="50971" y2="40129"/>
                        <a14:backgroundMark x1="50539" y1="34183" x2="50620" y2="41383"/>
                        <a14:backgroundMark x1="50512" y1="34506" x2="51106" y2="32039"/>
                        <a14:backgroundMark x1="50593" y1="34587" x2="49757" y2="31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6"/>
          <a:stretch/>
        </p:blipFill>
        <p:spPr>
          <a:xfrm>
            <a:off x="259404" y="1005198"/>
            <a:ext cx="4789714" cy="5451766"/>
          </a:xfrm>
          <a:custGeom>
            <a:avLst/>
            <a:gdLst>
              <a:gd name="connsiteX0" fmla="*/ 4333345 w 10285714"/>
              <a:gd name="connsiteY0" fmla="*/ 2586037 h 6858000"/>
              <a:gd name="connsiteX1" fmla="*/ 4333345 w 10285714"/>
              <a:gd name="connsiteY1" fmla="*/ 3776662 h 6858000"/>
              <a:gd name="connsiteX2" fmla="*/ 5081588 w 10285714"/>
              <a:gd name="connsiteY2" fmla="*/ 3776662 h 6858000"/>
              <a:gd name="connsiteX3" fmla="*/ 5081588 w 10285714"/>
              <a:gd name="connsiteY3" fmla="*/ 2586037 h 6858000"/>
              <a:gd name="connsiteX4" fmla="*/ 0 w 10285714"/>
              <a:gd name="connsiteY4" fmla="*/ 0 h 6858000"/>
              <a:gd name="connsiteX5" fmla="*/ 10285714 w 10285714"/>
              <a:gd name="connsiteY5" fmla="*/ 0 h 6858000"/>
              <a:gd name="connsiteX6" fmla="*/ 10285714 w 10285714"/>
              <a:gd name="connsiteY6" fmla="*/ 6858000 h 6858000"/>
              <a:gd name="connsiteX7" fmla="*/ 0 w 1028571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5714" h="6858000">
                <a:moveTo>
                  <a:pt x="4333345" y="2586037"/>
                </a:moveTo>
                <a:lnTo>
                  <a:pt x="4333345" y="3776662"/>
                </a:lnTo>
                <a:lnTo>
                  <a:pt x="5081588" y="3776662"/>
                </a:lnTo>
                <a:lnTo>
                  <a:pt x="5081588" y="2586037"/>
                </a:lnTo>
                <a:close/>
                <a:moveTo>
                  <a:pt x="0" y="0"/>
                </a:moveTo>
                <a:lnTo>
                  <a:pt x="10285714" y="0"/>
                </a:lnTo>
                <a:lnTo>
                  <a:pt x="102857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545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75D9BA90-6EBD-4926-B654-CF493671B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11DEA6-F0F7-4DF6-A3C2-97623DACE1AE}"/>
              </a:ext>
            </a:extLst>
          </p:cNvPr>
          <p:cNvSpPr/>
          <p:nvPr/>
        </p:nvSpPr>
        <p:spPr>
          <a:xfrm>
            <a:off x="0" y="19798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EB68B5-90A1-4E81-B410-725B42F0DB60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A47E4-CF9A-4967-AF89-5E3B36AF3976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4400" dirty="0">
                <a:solidFill>
                  <a:srgbClr val="FFD96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endParaRPr lang="ko-KR" altLang="en-US" sz="4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1ED233-13D7-4967-A374-2F93A7764E58}"/>
              </a:ext>
            </a:extLst>
          </p:cNvPr>
          <p:cNvSpPr/>
          <p:nvPr/>
        </p:nvSpPr>
        <p:spPr>
          <a:xfrm>
            <a:off x="1400005" y="4674952"/>
            <a:ext cx="1378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사진 촬영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9" name="Picture 2" descr="ai, artificial intelligence, automaton, brain, electronics, robotics, technology icon">
            <a:extLst>
              <a:ext uri="{FF2B5EF4-FFF2-40B4-BE49-F238E27FC236}">
                <a16:creationId xmlns:a16="http://schemas.microsoft.com/office/drawing/2014/main" id="{E7F7C49B-7C04-43FF-A288-D0866398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51" y="3766365"/>
            <a:ext cx="724682" cy="7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eck list, clipboard, list icon">
            <a:extLst>
              <a:ext uri="{FF2B5EF4-FFF2-40B4-BE49-F238E27FC236}">
                <a16:creationId xmlns:a16="http://schemas.microsoft.com/office/drawing/2014/main" id="{03837511-9B77-49B7-9230-F45359B6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307" y="2776217"/>
            <a:ext cx="1665878" cy="1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28F5A4-CD48-4B93-902E-A07D397DFB1C}"/>
              </a:ext>
            </a:extLst>
          </p:cNvPr>
          <p:cNvGrpSpPr/>
          <p:nvPr/>
        </p:nvGrpSpPr>
        <p:grpSpPr>
          <a:xfrm>
            <a:off x="2917211" y="3665904"/>
            <a:ext cx="1994562" cy="45719"/>
            <a:chOff x="3107524" y="2742599"/>
            <a:chExt cx="1994562" cy="4571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B4F427-496E-4490-80DC-E9F826855DFD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>
              <a:off x="3146970" y="2764888"/>
              <a:ext cx="1955116" cy="571"/>
            </a:xfrm>
            <a:prstGeom prst="lin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6412F45-E1E2-44E6-932D-451A9CCE28F7}"/>
                </a:ext>
              </a:extLst>
            </p:cNvPr>
            <p:cNvSpPr/>
            <p:nvPr/>
          </p:nvSpPr>
          <p:spPr>
            <a:xfrm>
              <a:off x="3107524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0070E72-2540-4D94-8F26-DF039136FD83}"/>
                </a:ext>
              </a:extLst>
            </p:cNvPr>
            <p:cNvSpPr/>
            <p:nvPr/>
          </p:nvSpPr>
          <p:spPr>
            <a:xfrm>
              <a:off x="5056367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3DCA3AB-13F2-40D7-BCEA-308EE0A77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34" y="3067733"/>
            <a:ext cx="1240919" cy="1240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58E9F4-8A38-4B54-9807-C1745DA5C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38" y="5458895"/>
            <a:ext cx="2021730" cy="470814"/>
          </a:xfrm>
          <a:prstGeom prst="rect">
            <a:avLst/>
          </a:prstGeom>
        </p:spPr>
      </p:pic>
      <p:pic>
        <p:nvPicPr>
          <p:cNvPr id="17" name="Picture 6" descr="cluster, computer, computing, connection, network icon">
            <a:extLst>
              <a:ext uri="{FF2B5EF4-FFF2-40B4-BE49-F238E27FC236}">
                <a16:creationId xmlns:a16="http://schemas.microsoft.com/office/drawing/2014/main" id="{EA65556E-0380-418A-A7AC-0F4852804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15" y="5419985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8A1093-3BC2-48D0-A13A-049C62CE8049}"/>
              </a:ext>
            </a:extLst>
          </p:cNvPr>
          <p:cNvGrpSpPr/>
          <p:nvPr/>
        </p:nvGrpSpPr>
        <p:grpSpPr>
          <a:xfrm>
            <a:off x="7030964" y="3645712"/>
            <a:ext cx="1994562" cy="45719"/>
            <a:chOff x="3107524" y="2742599"/>
            <a:chExt cx="1994562" cy="4571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914C93E-88B1-4A66-B1BB-A880934DBAE3}"/>
                </a:ext>
              </a:extLst>
            </p:cNvPr>
            <p:cNvCxnSpPr>
              <a:cxnSpLocks/>
              <a:endCxn id="21" idx="6"/>
            </p:cNvCxnSpPr>
            <p:nvPr/>
          </p:nvCxnSpPr>
          <p:spPr>
            <a:xfrm>
              <a:off x="3146970" y="2764888"/>
              <a:ext cx="1955116" cy="571"/>
            </a:xfrm>
            <a:prstGeom prst="lin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3CF6133-9751-4676-98C5-4EE5E7F0D509}"/>
                </a:ext>
              </a:extLst>
            </p:cNvPr>
            <p:cNvSpPr/>
            <p:nvPr/>
          </p:nvSpPr>
          <p:spPr>
            <a:xfrm>
              <a:off x="3107524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C7F6461-0818-4BE1-AECF-9631079F4700}"/>
                </a:ext>
              </a:extLst>
            </p:cNvPr>
            <p:cNvSpPr/>
            <p:nvPr/>
          </p:nvSpPr>
          <p:spPr>
            <a:xfrm>
              <a:off x="5056367" y="2742599"/>
              <a:ext cx="45719" cy="45719"/>
            </a:xfrm>
            <a:prstGeom prst="ellipse">
              <a:avLst/>
            </a:prstGeom>
            <a:solidFill>
              <a:srgbClr val="EE3978"/>
            </a:solidFill>
            <a:ln w="38100">
              <a:solidFill>
                <a:srgbClr val="EE3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14C168-869E-41F3-85BC-FDEE79F7EF05}"/>
              </a:ext>
            </a:extLst>
          </p:cNvPr>
          <p:cNvSpPr/>
          <p:nvPr/>
        </p:nvSpPr>
        <p:spPr>
          <a:xfrm>
            <a:off x="5106558" y="2421932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해당 제품 조회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49AA46-1EC6-4D95-87BB-0C690DF78F4E}"/>
              </a:ext>
            </a:extLst>
          </p:cNvPr>
          <p:cNvSpPr/>
          <p:nvPr/>
        </p:nvSpPr>
        <p:spPr>
          <a:xfrm>
            <a:off x="8997623" y="4617841"/>
            <a:ext cx="2294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조선일보명조" panose="02030304000000000000" pitchFamily="18" charset="-127"/>
              </a:rPr>
              <a:t>진단 데이터 출력</a:t>
            </a:r>
            <a:endParaRPr lang="en-US" altLang="ko-KR" sz="2400" dirty="0">
              <a:latin typeface="Tmon몬소리 Black" panose="02000A03000000000000" pitchFamily="2" charset="-127"/>
              <a:ea typeface="Tmon몬소리 Black" panose="02000A03000000000000" pitchFamily="2" charset="-127"/>
              <a:cs typeface="조선일보명조" panose="02030304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F69C80-6965-4804-9A68-693A022DEC37}"/>
              </a:ext>
            </a:extLst>
          </p:cNvPr>
          <p:cNvGrpSpPr/>
          <p:nvPr/>
        </p:nvGrpSpPr>
        <p:grpSpPr>
          <a:xfrm>
            <a:off x="4298016" y="4302737"/>
            <a:ext cx="4192765" cy="1080399"/>
            <a:chOff x="4271241" y="4188699"/>
            <a:chExt cx="4192765" cy="10803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16AAEE4-A5E6-46B5-910E-C6743C07C7FE}"/>
                </a:ext>
              </a:extLst>
            </p:cNvPr>
            <p:cNvGrpSpPr/>
            <p:nvPr/>
          </p:nvGrpSpPr>
          <p:grpSpPr>
            <a:xfrm>
              <a:off x="4271241" y="4704729"/>
              <a:ext cx="1168974" cy="550105"/>
              <a:chOff x="4314374" y="5720423"/>
              <a:chExt cx="1168974" cy="55010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91777376-9C86-4C64-A07E-4943DBBCFCEF}"/>
                  </a:ext>
                </a:extLst>
              </p:cNvPr>
              <p:cNvSpPr/>
              <p:nvPr/>
            </p:nvSpPr>
            <p:spPr>
              <a:xfrm>
                <a:off x="4314374" y="5720423"/>
                <a:ext cx="1168974" cy="539597"/>
              </a:xfrm>
              <a:prstGeom prst="roundRect">
                <a:avLst>
                  <a:gd name="adj" fmla="val 6292"/>
                </a:avLst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C96150E-4FC9-4EF3-8F09-85C881E442D8}"/>
                  </a:ext>
                </a:extLst>
              </p:cNvPr>
              <p:cNvSpPr/>
              <p:nvPr/>
            </p:nvSpPr>
            <p:spPr>
              <a:xfrm>
                <a:off x="4525607" y="5747308"/>
                <a:ext cx="7526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rgbClr val="EE3978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크롤링</a:t>
                </a:r>
                <a:endParaRPr lang="en-US" altLang="ko-KR" sz="1400" dirty="0">
                  <a:solidFill>
                    <a:srgbClr val="EE3978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데이터 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B2B5EC6-619D-479F-96F6-D7F688E175E5}"/>
                </a:ext>
              </a:extLst>
            </p:cNvPr>
            <p:cNvGrpSpPr/>
            <p:nvPr/>
          </p:nvGrpSpPr>
          <p:grpSpPr>
            <a:xfrm>
              <a:off x="5801500" y="4729501"/>
              <a:ext cx="2662506" cy="539597"/>
              <a:chOff x="5700368" y="5744086"/>
              <a:chExt cx="2662506" cy="539597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EFFF2E4-4733-40EA-B23A-9B7D7497BAD6}"/>
                  </a:ext>
                </a:extLst>
              </p:cNvPr>
              <p:cNvSpPr/>
              <p:nvPr/>
            </p:nvSpPr>
            <p:spPr>
              <a:xfrm>
                <a:off x="6211285" y="5744086"/>
                <a:ext cx="1641800" cy="539597"/>
              </a:xfrm>
              <a:prstGeom prst="roundRect">
                <a:avLst>
                  <a:gd name="adj" fmla="val 629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C757377-EC6D-46CE-B060-4A9F5FF3555A}"/>
                  </a:ext>
                </a:extLst>
              </p:cNvPr>
              <p:cNvSpPr/>
              <p:nvPr/>
            </p:nvSpPr>
            <p:spPr>
              <a:xfrm>
                <a:off x="5700368" y="5756284"/>
                <a:ext cx="26625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약</a:t>
                </a:r>
                <a:r>
                  <a:rPr lang="ko-KR" altLang="en-US" sz="1400" dirty="0">
                    <a:solidFill>
                      <a:srgbClr val="EE3978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400" dirty="0">
                    <a:solidFill>
                      <a:srgbClr val="EE3978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76</a:t>
                </a:r>
                <a:r>
                  <a:rPr lang="ko-KR" altLang="en-US" sz="1400" dirty="0">
                    <a:solidFill>
                      <a:srgbClr val="EE3978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만개</a:t>
                </a:r>
                <a:endParaRPr lang="en-US" altLang="ko-KR" sz="1400" dirty="0">
                  <a:solidFill>
                    <a:srgbClr val="EE3978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조선일보명조" panose="02030304000000000000" pitchFamily="18" charset="-127"/>
                  </a:rPr>
                  <a:t>식품 정보 데이터</a:t>
                </a:r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4E88C22-9462-465E-97F6-B22448094CE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001" y="4328057"/>
              <a:ext cx="2242678" cy="190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6B8459D-FCB0-4C3D-895B-F485277D5093}"/>
                </a:ext>
              </a:extLst>
            </p:cNvPr>
            <p:cNvGrpSpPr/>
            <p:nvPr/>
          </p:nvGrpSpPr>
          <p:grpSpPr>
            <a:xfrm>
              <a:off x="4872001" y="4188699"/>
              <a:ext cx="2242599" cy="534310"/>
              <a:chOff x="4872001" y="4188699"/>
              <a:chExt cx="2242599" cy="53431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5558167-F388-4895-898A-FE6BB44E0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316" y="4188699"/>
                <a:ext cx="0" cy="14889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4D7F7C2-9E2E-48E5-8C80-51844E3AF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2001" y="4328057"/>
                <a:ext cx="0" cy="3777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5F40CB3-D311-4230-BD01-59F5B733F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4600" y="4345227"/>
                <a:ext cx="0" cy="3777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DD3C89A-04FA-433F-B003-339F41E7D862}"/>
              </a:ext>
            </a:extLst>
          </p:cNvPr>
          <p:cNvSpPr/>
          <p:nvPr/>
        </p:nvSpPr>
        <p:spPr>
          <a:xfrm>
            <a:off x="654482" y="2084209"/>
            <a:ext cx="1316746" cy="539597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 품목</a:t>
            </a:r>
            <a:endParaRPr lang="en-US" altLang="ko-KR" sz="11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ex) </a:t>
            </a:r>
            <a:r>
              <a:rPr lang="ko-KR" altLang="en-US" sz="11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불닭볶음면</a:t>
            </a:r>
            <a:endParaRPr lang="ko-KR" altLang="en-US" sz="11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445F825-7F8D-4BF2-A6F2-3CD1CE49FCFC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1191879" y="2623806"/>
            <a:ext cx="120976" cy="102751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12B165-346D-4E67-AD4D-4678010B70B0}"/>
              </a:ext>
            </a:extLst>
          </p:cNvPr>
          <p:cNvCxnSpPr>
            <a:cxnSpLocks/>
          </p:cNvCxnSpPr>
          <p:nvPr/>
        </p:nvCxnSpPr>
        <p:spPr>
          <a:xfrm>
            <a:off x="1187873" y="3646917"/>
            <a:ext cx="4852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1C22828-3086-47CA-8181-14CEACD1159B}"/>
              </a:ext>
            </a:extLst>
          </p:cNvPr>
          <p:cNvSpPr/>
          <p:nvPr/>
        </p:nvSpPr>
        <p:spPr>
          <a:xfrm>
            <a:off x="3408134" y="3201148"/>
            <a:ext cx="1027557" cy="403692"/>
          </a:xfrm>
          <a:prstGeom prst="roundRect">
            <a:avLst>
              <a:gd name="adj" fmla="val 6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조선일보명조" panose="02030304000000000000" pitchFamily="18" charset="-127"/>
              </a:rPr>
              <a:t>제품 인식</a:t>
            </a:r>
            <a:endParaRPr lang="ko-KR" altLang="en-US" sz="11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C96994-39F7-42E2-B241-109818279377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제품 검색 기능</a:t>
            </a:r>
          </a:p>
        </p:txBody>
      </p:sp>
      <p:sp>
        <p:nvSpPr>
          <p:cNvPr id="42" name="바닥글 개체 틀 5">
            <a:extLst>
              <a:ext uri="{FF2B5EF4-FFF2-40B4-BE49-F238E27FC236}">
                <a16:creationId xmlns:a16="http://schemas.microsoft.com/office/drawing/2014/main" id="{A60B982D-3579-47F9-B4AF-ACB4F9D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59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43" name="슬라이드 번호 개체 틀 7">
            <a:extLst>
              <a:ext uri="{FF2B5EF4-FFF2-40B4-BE49-F238E27FC236}">
                <a16:creationId xmlns:a16="http://schemas.microsoft.com/office/drawing/2014/main" id="{A76F21F5-E5CD-45F8-9431-C3C2718C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859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178EA37-D29A-4389-9788-0FDF44A3ED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/>
          <a:stretch/>
        </p:blipFill>
        <p:spPr>
          <a:xfrm>
            <a:off x="1673110" y="3246885"/>
            <a:ext cx="1010055" cy="75174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2349EE3-99FB-441A-9FC9-DAFFF7C29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64" y="2760162"/>
            <a:ext cx="1742856" cy="172230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2139A74-2D78-48D9-AFEB-347C2364E6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1110"/>
          <a:stretch/>
        </p:blipFill>
        <p:spPr>
          <a:xfrm>
            <a:off x="3413036" y="2400293"/>
            <a:ext cx="950863" cy="71450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4662DE3-1DE1-4168-B2D4-2A2FC0B3BB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/>
          <a:stretch/>
        </p:blipFill>
        <p:spPr>
          <a:xfrm>
            <a:off x="1670932" y="3256458"/>
            <a:ext cx="955224" cy="7517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252DFAC-0A48-451A-AB20-968E6542C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0606" y="1922731"/>
            <a:ext cx="3021122" cy="3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14349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19798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4400" dirty="0">
                <a:solidFill>
                  <a:srgbClr val="FFD96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B1542F-2365-471C-895C-0B967EDE5455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진단 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리뷰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BFF42-2D0C-44AE-AE49-183C9810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59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F7CF7C5-66EF-46D0-990E-1B09980A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859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26" name="Picture 2" descr="딜리버리히어로">
            <a:extLst>
              <a:ext uri="{FF2B5EF4-FFF2-40B4-BE49-F238E27FC236}">
                <a16:creationId xmlns:a16="http://schemas.microsoft.com/office/drawing/2014/main" id="{4D517045-F8B6-4E40-BEAB-31478A3EA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2"/>
          <a:stretch/>
        </p:blipFill>
        <p:spPr bwMode="auto">
          <a:xfrm>
            <a:off x="964919" y="3122066"/>
            <a:ext cx="1559992" cy="6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텍스트 형태소 분석하기">
            <a:extLst>
              <a:ext uri="{FF2B5EF4-FFF2-40B4-BE49-F238E27FC236}">
                <a16:creationId xmlns:a16="http://schemas.microsoft.com/office/drawing/2014/main" id="{8D74F7E7-C433-4B93-9514-D441C5507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3" t="8497" r="25065" b="12322"/>
          <a:stretch/>
        </p:blipFill>
        <p:spPr bwMode="auto">
          <a:xfrm>
            <a:off x="3728790" y="2793357"/>
            <a:ext cx="1559992" cy="196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이킷런(scikit-learn)으로 학습한 모델 저장하기 - gaussian37">
            <a:extLst>
              <a:ext uri="{FF2B5EF4-FFF2-40B4-BE49-F238E27FC236}">
                <a16:creationId xmlns:a16="http://schemas.microsoft.com/office/drawing/2014/main" id="{1E7389E0-9148-4051-A190-3CD24AE9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50" y="3326705"/>
            <a:ext cx="1569440" cy="8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AB4F03-D2E3-4462-9A0F-778E3C7185E5}"/>
              </a:ext>
            </a:extLst>
          </p:cNvPr>
          <p:cNvSpPr/>
          <p:nvPr/>
        </p:nvSpPr>
        <p:spPr>
          <a:xfrm>
            <a:off x="1066669" y="5111672"/>
            <a:ext cx="1330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 맵네요</a:t>
            </a:r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19A4F335-4B1B-4632-AEB2-85271C15F15A}"/>
              </a:ext>
            </a:extLst>
          </p:cNvPr>
          <p:cNvSpPr/>
          <p:nvPr/>
        </p:nvSpPr>
        <p:spPr>
          <a:xfrm>
            <a:off x="8757870" y="3293985"/>
            <a:ext cx="1426193" cy="85247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MODEL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E56116-E25D-4EBF-BF8C-B732C7F358F1}"/>
              </a:ext>
            </a:extLst>
          </p:cNvPr>
          <p:cNvSpPr/>
          <p:nvPr/>
        </p:nvSpPr>
        <p:spPr>
          <a:xfrm>
            <a:off x="6159500" y="5098333"/>
            <a:ext cx="21098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0, 0, 0, … , 0, 0, 0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8B8F53-DEB2-4327-B744-26AAD202E290}"/>
              </a:ext>
            </a:extLst>
          </p:cNvPr>
          <p:cNvSpPr/>
          <p:nvPr/>
        </p:nvSpPr>
        <p:spPr>
          <a:xfrm>
            <a:off x="3171717" y="5111672"/>
            <a:ext cx="264258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/Adverb,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맵다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/Verb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Picture 2" descr="압도적 1위 소셜 쿠팡 로고 AI 일러스트 원본 다운로드 : 네이버 블로그">
            <a:extLst>
              <a:ext uri="{FF2B5EF4-FFF2-40B4-BE49-F238E27FC236}">
                <a16:creationId xmlns:a16="http://schemas.microsoft.com/office/drawing/2014/main" id="{8AE17D9D-6455-415C-8C8C-C74663810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28336" r="-593" b="29957"/>
          <a:stretch/>
        </p:blipFill>
        <p:spPr bwMode="auto">
          <a:xfrm>
            <a:off x="550566" y="3973983"/>
            <a:ext cx="2619375" cy="72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rrow, back, left icon">
            <a:extLst>
              <a:ext uri="{FF2B5EF4-FFF2-40B4-BE49-F238E27FC236}">
                <a16:creationId xmlns:a16="http://schemas.microsoft.com/office/drawing/2014/main" id="{3C71F66D-1E75-437C-BEAB-54BC2E2E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5745" y="3403324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arrow, back, left icon">
            <a:extLst>
              <a:ext uri="{FF2B5EF4-FFF2-40B4-BE49-F238E27FC236}">
                <a16:creationId xmlns:a16="http://schemas.microsoft.com/office/drawing/2014/main" id="{A89B3E7C-77B5-4A1C-974A-B8703BA3A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057" y="3411339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arrow, back, left icon">
            <a:extLst>
              <a:ext uri="{FF2B5EF4-FFF2-40B4-BE49-F238E27FC236}">
                <a16:creationId xmlns:a16="http://schemas.microsoft.com/office/drawing/2014/main" id="{7F0AE437-931E-4B79-905E-5A393F29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0718" y="3428104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D9205B-6DAB-4CAE-975C-9FCB6BCEEEC0}"/>
              </a:ext>
            </a:extLst>
          </p:cNvPr>
          <p:cNvGrpSpPr/>
          <p:nvPr/>
        </p:nvGrpSpPr>
        <p:grpSpPr>
          <a:xfrm>
            <a:off x="2321283" y="2560013"/>
            <a:ext cx="548548" cy="535921"/>
            <a:chOff x="2401627" y="2461140"/>
            <a:chExt cx="548548" cy="535921"/>
          </a:xfrm>
        </p:grpSpPr>
        <p:pic>
          <p:nvPicPr>
            <p:cNvPr id="9" name="Picture 4" descr="bubble, chat, comment, review, speech icon">
              <a:extLst>
                <a:ext uri="{FF2B5EF4-FFF2-40B4-BE49-F238E27FC236}">
                  <a16:creationId xmlns:a16="http://schemas.microsoft.com/office/drawing/2014/main" id="{4CCBEB19-313B-4061-B414-7E9F1DF2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7941" y="2461140"/>
              <a:ext cx="535921" cy="535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9E5962-7472-49DC-966C-9EE771094660}"/>
                </a:ext>
              </a:extLst>
            </p:cNvPr>
            <p:cNvSpPr/>
            <p:nvPr/>
          </p:nvSpPr>
          <p:spPr>
            <a:xfrm>
              <a:off x="2401627" y="2481993"/>
              <a:ext cx="548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r>
                <a:rPr lang="ko-KR" altLang="en-US" b="1" dirty="0"/>
                <a:t>만</a:t>
              </a:r>
            </a:p>
          </p:txBody>
        </p:sp>
      </p:grpSp>
      <p:pic>
        <p:nvPicPr>
          <p:cNvPr id="37" name="Picture 4" descr="bubble, chat, comment, review, speech icon">
            <a:extLst>
              <a:ext uri="{FF2B5EF4-FFF2-40B4-BE49-F238E27FC236}">
                <a16:creationId xmlns:a16="http://schemas.microsoft.com/office/drawing/2014/main" id="{DF9662A4-53F6-4F51-B819-0621843A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2728" y="3712591"/>
            <a:ext cx="535921" cy="5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7750D9-38B8-4375-A919-6CCA06C1C6AA}"/>
              </a:ext>
            </a:extLst>
          </p:cNvPr>
          <p:cNvSpPr/>
          <p:nvPr/>
        </p:nvSpPr>
        <p:spPr>
          <a:xfrm>
            <a:off x="406925" y="3737006"/>
            <a:ext cx="548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6461F3-88A0-4D32-8E4B-93BC302FB3FC}"/>
              </a:ext>
            </a:extLst>
          </p:cNvPr>
          <p:cNvSpPr/>
          <p:nvPr/>
        </p:nvSpPr>
        <p:spPr>
          <a:xfrm>
            <a:off x="10507698" y="4515278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</a:t>
            </a:r>
            <a:r>
              <a:rPr lang="en-US" altLang="ko-KR" b="1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en-US" altLang="ko-KR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: 0</a:t>
            </a:r>
            <a:endParaRPr lang="ko-KR" altLang="en-US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93FCA9-CFEC-4A4A-8EE8-5F225E71521C}"/>
              </a:ext>
            </a:extLst>
          </p:cNvPr>
          <p:cNvSpPr/>
          <p:nvPr/>
        </p:nvSpPr>
        <p:spPr>
          <a:xfrm>
            <a:off x="10443274" y="247333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</a:t>
            </a:r>
            <a:r>
              <a:rPr lang="en-US" altLang="ko-KR" b="1" dirty="0">
                <a:solidFill>
                  <a:srgbClr val="0070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r>
              <a:rPr lang="en-US" altLang="ko-KR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: 1</a:t>
            </a:r>
            <a:endParaRPr lang="ko-KR" altLang="en-US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8C793D5-8D8E-4481-8185-651E847BDE5C}"/>
              </a:ext>
            </a:extLst>
          </p:cNvPr>
          <p:cNvSpPr/>
          <p:nvPr/>
        </p:nvSpPr>
        <p:spPr>
          <a:xfrm>
            <a:off x="10260205" y="2267913"/>
            <a:ext cx="1322195" cy="7212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E7F1580-4A38-46FE-B684-04208A4A1885}"/>
              </a:ext>
            </a:extLst>
          </p:cNvPr>
          <p:cNvSpPr/>
          <p:nvPr/>
        </p:nvSpPr>
        <p:spPr>
          <a:xfrm>
            <a:off x="10311005" y="4313012"/>
            <a:ext cx="1322195" cy="721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6" descr="arrow, back, left icon">
            <a:extLst>
              <a:ext uri="{FF2B5EF4-FFF2-40B4-BE49-F238E27FC236}">
                <a16:creationId xmlns:a16="http://schemas.microsoft.com/office/drawing/2014/main" id="{97124D30-040C-4A38-8124-FDA7D46D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8971" flipH="1">
            <a:off x="10087834" y="2946890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arrow, back, left icon">
            <a:extLst>
              <a:ext uri="{FF2B5EF4-FFF2-40B4-BE49-F238E27FC236}">
                <a16:creationId xmlns:a16="http://schemas.microsoft.com/office/drawing/2014/main" id="{26097B0B-796F-46DD-A9FE-1051811D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1029" flipH="1" flipV="1">
            <a:off x="10103598" y="3863905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2.22222E-6 L 0.2345 -0.00116 " pathEditMode="relative" rAng="0" ptsTypes="AA">
                                      <p:cBhvr>
                                        <p:cTn id="6" dur="1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24141 0.0055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20416 0.00232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3" grpId="2" animBg="1"/>
      <p:bldP spid="30" grpId="0" animBg="1"/>
      <p:bldP spid="30" grpId="1" animBg="1"/>
      <p:bldP spid="3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571BA6BB-06D6-4D76-9460-945BC3A0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B84CA7-E610-4CE6-8D57-18372CA8BA73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C5A4D-E8CE-48E4-B884-80D2681F88F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4400" dirty="0">
                <a:solidFill>
                  <a:srgbClr val="FFD96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B2C</a:t>
            </a:r>
            <a:endParaRPr lang="ko-KR" altLang="en-US" sz="44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C3AE199-9049-46AA-B9E8-94869E1A9C13}"/>
              </a:ext>
            </a:extLst>
          </p:cNvPr>
          <p:cNvSpPr/>
          <p:nvPr/>
        </p:nvSpPr>
        <p:spPr>
          <a:xfrm>
            <a:off x="259404" y="1040951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B4320-4AB1-47A3-BC74-415BC2428F3E}"/>
              </a:ext>
            </a:extLst>
          </p:cNvPr>
          <p:cNvSpPr txBox="1"/>
          <p:nvPr/>
        </p:nvSpPr>
        <p:spPr>
          <a:xfrm>
            <a:off x="409109" y="2159609"/>
            <a:ext cx="39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카테고리별 랭킹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92BAD-D9E8-4A1F-BB73-FFDAC097719F}"/>
              </a:ext>
            </a:extLst>
          </p:cNvPr>
          <p:cNvSpPr txBox="1"/>
          <p:nvPr/>
        </p:nvSpPr>
        <p:spPr>
          <a:xfrm>
            <a:off x="4384892" y="2159611"/>
            <a:ext cx="379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제품 리뷰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4B641-24CF-4514-AC21-224FC42AB2AF}"/>
              </a:ext>
            </a:extLst>
          </p:cNvPr>
          <p:cNvSpPr txBox="1"/>
          <p:nvPr/>
        </p:nvSpPr>
        <p:spPr>
          <a:xfrm>
            <a:off x="8237013" y="2159610"/>
            <a:ext cx="395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</a:p>
        </p:txBody>
      </p:sp>
      <p:pic>
        <p:nvPicPr>
          <p:cNvPr id="7" name="Picture 4" descr="chart, graph, social media icon">
            <a:extLst>
              <a:ext uri="{FF2B5EF4-FFF2-40B4-BE49-F238E27FC236}">
                <a16:creationId xmlns:a16="http://schemas.microsoft.com/office/drawing/2014/main" id="{642F8711-8D03-4EB5-A94D-AB03A775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95" y="2966244"/>
            <a:ext cx="1864312" cy="20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BAEB73-A9EA-4950-A1DF-BE5460808A66}"/>
              </a:ext>
            </a:extLst>
          </p:cNvPr>
          <p:cNvSpPr/>
          <p:nvPr/>
        </p:nvSpPr>
        <p:spPr>
          <a:xfrm>
            <a:off x="835882" y="5072705"/>
            <a:ext cx="1256978" cy="381541"/>
          </a:xfrm>
          <a:prstGeom prst="roundRect">
            <a:avLst>
              <a:gd name="adj" fmla="val 6292"/>
            </a:avLst>
          </a:prstGeom>
          <a:solidFill>
            <a:srgbClr val="DEEBF7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99DC19-785A-41EB-A661-F49A7E836BE4}"/>
              </a:ext>
            </a:extLst>
          </p:cNvPr>
          <p:cNvSpPr/>
          <p:nvPr/>
        </p:nvSpPr>
        <p:spPr>
          <a:xfrm>
            <a:off x="2154996" y="5072705"/>
            <a:ext cx="941839" cy="381541"/>
          </a:xfrm>
          <a:prstGeom prst="roundRect">
            <a:avLst>
              <a:gd name="adj" fmla="val 6292"/>
            </a:avLst>
          </a:prstGeom>
          <a:solidFill>
            <a:srgbClr val="DEEBF7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43C1E8-54F6-4F1E-B4AD-ABF2EBC61D3B}"/>
              </a:ext>
            </a:extLst>
          </p:cNvPr>
          <p:cNvSpPr/>
          <p:nvPr/>
        </p:nvSpPr>
        <p:spPr>
          <a:xfrm>
            <a:off x="3155107" y="5072705"/>
            <a:ext cx="941839" cy="381541"/>
          </a:xfrm>
          <a:prstGeom prst="roundRect">
            <a:avLst>
              <a:gd name="adj" fmla="val 6292"/>
            </a:avLst>
          </a:prstGeom>
          <a:solidFill>
            <a:srgbClr val="DEEBF7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나라</a:t>
            </a: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C9F043ED-2AF4-4753-BB0F-4EB6BBEC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537E84A-93B2-42FB-8715-0ADAD48F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43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C57F39-E1B9-4947-AB79-C9B3590BF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04" y="3131624"/>
            <a:ext cx="2158533" cy="17851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87CAFA-E3B9-4EB2-B8CB-9E503E131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08" y="2755952"/>
            <a:ext cx="2198954" cy="21989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7BFB53-63E3-489F-9AF8-0F76411448D8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부가 서비스</a:t>
            </a:r>
          </a:p>
        </p:txBody>
      </p:sp>
    </p:spTree>
    <p:extLst>
      <p:ext uri="{BB962C8B-B14F-4D97-AF65-F5344CB8AC3E}">
        <p14:creationId xmlns:p14="http://schemas.microsoft.com/office/powerpoint/2010/main" val="401937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47D39557-7421-4BE4-AFE2-8ECB91054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F3B15D-E057-4D86-B042-BE55852B2F75}"/>
              </a:ext>
            </a:extLst>
          </p:cNvPr>
          <p:cNvSpPr/>
          <p:nvPr/>
        </p:nvSpPr>
        <p:spPr>
          <a:xfrm>
            <a:off x="0" y="19798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30762" y="16310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4400" dirty="0">
                <a:solidFill>
                  <a:srgbClr val="FFD96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B2B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pic>
        <p:nvPicPr>
          <p:cNvPr id="9" name="Picture 2" descr="flag, states, united, united states, usa icon">
            <a:extLst>
              <a:ext uri="{FF2B5EF4-FFF2-40B4-BE49-F238E27FC236}">
                <a16:creationId xmlns:a16="http://schemas.microsoft.com/office/drawing/2014/main" id="{23699A4E-6253-4921-98A3-F59FF07B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17" y="4614731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lag, korea icon">
            <a:extLst>
              <a:ext uri="{FF2B5EF4-FFF2-40B4-BE49-F238E27FC236}">
                <a16:creationId xmlns:a16="http://schemas.microsoft.com/office/drawing/2014/main" id="{5FCCF540-44DF-4A82-A4B7-816733FA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80" y="2396625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lag, japan icon">
            <a:extLst>
              <a:ext uri="{FF2B5EF4-FFF2-40B4-BE49-F238E27FC236}">
                <a16:creationId xmlns:a16="http://schemas.microsoft.com/office/drawing/2014/main" id="{6C0B90B4-FA5B-4D05-A1AD-DE3C6091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795" y="3482214"/>
            <a:ext cx="953065" cy="95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라쿠텐에 대한 이미지 검색결과">
            <a:extLst>
              <a:ext uri="{FF2B5EF4-FFF2-40B4-BE49-F238E27FC236}">
                <a16:creationId xmlns:a16="http://schemas.microsoft.com/office/drawing/2014/main" id="{E03E54E2-9788-4BFF-9ACD-012678E5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56" y="4183382"/>
            <a:ext cx="2283069" cy="8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쿠팡에 대한 이미지 검색결과">
            <a:extLst>
              <a:ext uri="{FF2B5EF4-FFF2-40B4-BE49-F238E27FC236}">
                <a16:creationId xmlns:a16="http://schemas.microsoft.com/office/drawing/2014/main" id="{97BAC59C-48A8-4BE2-BF0B-EB82ADC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50" y="5020770"/>
            <a:ext cx="1753616" cy="11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네이버 블로그에 대한 이미지 검색결과">
            <a:extLst>
              <a:ext uri="{FF2B5EF4-FFF2-40B4-BE49-F238E27FC236}">
                <a16:creationId xmlns:a16="http://schemas.microsoft.com/office/drawing/2014/main" id="{9BC7B471-B0DA-4EED-91BA-3414F31D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54" y="3165278"/>
            <a:ext cx="788284" cy="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people icon">
            <a:extLst>
              <a:ext uri="{FF2B5EF4-FFF2-40B4-BE49-F238E27FC236}">
                <a16:creationId xmlns:a16="http://schemas.microsoft.com/office/drawing/2014/main" id="{9385C658-5828-4240-A217-4A926770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0" y="334969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4B628F3-1CDD-4FDE-B089-AFAD59911A48}"/>
              </a:ext>
            </a:extLst>
          </p:cNvPr>
          <p:cNvCxnSpPr>
            <a:stCxn id="21" idx="3"/>
            <a:endCxn id="11" idx="1"/>
          </p:cNvCxnSpPr>
          <p:nvPr/>
        </p:nvCxnSpPr>
        <p:spPr>
          <a:xfrm flipV="1">
            <a:off x="2044750" y="2873158"/>
            <a:ext cx="288530" cy="10861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8CF4EBC-4669-4FD2-901D-6826E07F5F96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2044750" y="3958747"/>
            <a:ext cx="291045" cy="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4A5D1B-0BEC-41FE-8D29-FABE8734A3D0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2044750" y="3959290"/>
            <a:ext cx="271367" cy="1131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C39B1D5-A079-4FC9-BC3D-BF885E0DD64B}"/>
              </a:ext>
            </a:extLst>
          </p:cNvPr>
          <p:cNvSpPr/>
          <p:nvPr/>
        </p:nvSpPr>
        <p:spPr>
          <a:xfrm>
            <a:off x="3537817" y="1938088"/>
            <a:ext cx="2535975" cy="4182224"/>
          </a:xfrm>
          <a:prstGeom prst="roundRect">
            <a:avLst>
              <a:gd name="adj" fmla="val 4511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34" descr="circle, twitter icon">
            <a:extLst>
              <a:ext uri="{FF2B5EF4-FFF2-40B4-BE49-F238E27FC236}">
                <a16:creationId xmlns:a16="http://schemas.microsoft.com/office/drawing/2014/main" id="{30096614-785A-4C6D-B2F7-4CD05C67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45" y="2082841"/>
            <a:ext cx="788284" cy="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782633-941E-4DC9-B4C7-A68266027292}"/>
              </a:ext>
            </a:extLst>
          </p:cNvPr>
          <p:cNvSpPr/>
          <p:nvPr/>
        </p:nvSpPr>
        <p:spPr>
          <a:xfrm>
            <a:off x="0" y="1236279"/>
            <a:ext cx="2268995" cy="5049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맛 데이터 시각화</a:t>
            </a: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F842A55D-AC8C-4FA1-91D4-192A6F0B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43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95AC677-2417-4271-AAFA-67048849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843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02F1DF-51D4-4825-A11C-78C4A4D5C8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5474" y="1704460"/>
            <a:ext cx="2702993" cy="1817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E363C9-426E-4C5B-A9C0-C73F91C937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3472" y="4093221"/>
            <a:ext cx="2255174" cy="1543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11F72-5812-4221-88E9-7006BBBAC6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8807" y="4093039"/>
            <a:ext cx="2199169" cy="14970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E89810-5BF6-4FFA-9047-9A3082F9EFAA}"/>
              </a:ext>
            </a:extLst>
          </p:cNvPr>
          <p:cNvSpPr/>
          <p:nvPr/>
        </p:nvSpPr>
        <p:spPr>
          <a:xfrm>
            <a:off x="8560533" y="3476197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신라면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2A8D08-A0CD-44E2-B4DA-9B543A618E5F}"/>
              </a:ext>
            </a:extLst>
          </p:cNvPr>
          <p:cNvSpPr/>
          <p:nvPr/>
        </p:nvSpPr>
        <p:spPr>
          <a:xfrm>
            <a:off x="7536861" y="560506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홍초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7676A4-4217-4429-81B2-77F62E92CFC1}"/>
              </a:ext>
            </a:extLst>
          </p:cNvPr>
          <p:cNvSpPr/>
          <p:nvPr/>
        </p:nvSpPr>
        <p:spPr>
          <a:xfrm>
            <a:off x="9805044" y="5599742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불닭볶음면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1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29660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36929C6-9625-4CA0-9852-250CAA86F941}"/>
              </a:ext>
            </a:extLst>
          </p:cNvPr>
          <p:cNvSpPr/>
          <p:nvPr/>
        </p:nvSpPr>
        <p:spPr>
          <a:xfrm>
            <a:off x="7314109" y="1520851"/>
            <a:ext cx="3937871" cy="2926515"/>
          </a:xfrm>
          <a:prstGeom prst="roundRect">
            <a:avLst>
              <a:gd name="adj" fmla="val 461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06C6197-74BC-4903-B10C-8D8261D52B6F}"/>
              </a:ext>
            </a:extLst>
          </p:cNvPr>
          <p:cNvSpPr/>
          <p:nvPr/>
        </p:nvSpPr>
        <p:spPr>
          <a:xfrm>
            <a:off x="966255" y="1484912"/>
            <a:ext cx="4133913" cy="3021501"/>
          </a:xfrm>
          <a:prstGeom prst="roundRect">
            <a:avLst>
              <a:gd name="adj" fmla="val 1270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400" dirty="0">
                <a:solidFill>
                  <a:srgbClr val="FFD966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1A55A3-2252-49FC-BD84-D3AE8E33148E}"/>
              </a:ext>
            </a:extLst>
          </p:cNvPr>
          <p:cNvSpPr/>
          <p:nvPr/>
        </p:nvSpPr>
        <p:spPr>
          <a:xfrm>
            <a:off x="3007348" y="1330636"/>
            <a:ext cx="415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ko-KR" alt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4415B-D6F9-4DEC-A964-F93FCE2E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B440B-71AB-4C06-94DE-0DAE74E4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F4C67F-6A5B-4734-96CD-32B002DB6413}"/>
              </a:ext>
            </a:extLst>
          </p:cNvPr>
          <p:cNvGrpSpPr/>
          <p:nvPr/>
        </p:nvGrpSpPr>
        <p:grpSpPr>
          <a:xfrm>
            <a:off x="754875" y="4720731"/>
            <a:ext cx="4631070" cy="1233999"/>
            <a:chOff x="522821" y="4614878"/>
            <a:chExt cx="4631070" cy="123399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3F17C9-B3A6-492D-94DE-88D2358F2408}"/>
                </a:ext>
              </a:extLst>
            </p:cNvPr>
            <p:cNvSpPr/>
            <p:nvPr/>
          </p:nvSpPr>
          <p:spPr>
            <a:xfrm>
              <a:off x="522821" y="4614878"/>
              <a:ext cx="4631070" cy="1233999"/>
            </a:xfrm>
            <a:prstGeom prst="roundRect">
              <a:avLst>
                <a:gd name="adj" fmla="val 1154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E65933-50FF-42EE-954A-250075EF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109" y="4831809"/>
              <a:ext cx="927567" cy="85654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1889B5-9E3B-492E-8161-701C6EB4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304" y="4811859"/>
              <a:ext cx="1404242" cy="100449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91A313-01D2-45AF-9194-A1BF1967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390" y="4848094"/>
              <a:ext cx="1253626" cy="800135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9F3D906-D460-417D-91A6-94069F1DFBFC}"/>
              </a:ext>
            </a:extLst>
          </p:cNvPr>
          <p:cNvSpPr/>
          <p:nvPr/>
        </p:nvSpPr>
        <p:spPr>
          <a:xfrm>
            <a:off x="1164694" y="3282477"/>
            <a:ext cx="2723050" cy="1017757"/>
          </a:xfrm>
          <a:prstGeom prst="roundRect">
            <a:avLst>
              <a:gd name="adj" fmla="val 17548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0B72265-6743-430A-BB07-43978DF12BD4}"/>
              </a:ext>
            </a:extLst>
          </p:cNvPr>
          <p:cNvSpPr/>
          <p:nvPr/>
        </p:nvSpPr>
        <p:spPr>
          <a:xfrm>
            <a:off x="1164695" y="1623823"/>
            <a:ext cx="1561604" cy="13489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C808F1-A9DB-4FB1-B561-F85548270E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5757" r="61346" b="13338"/>
          <a:stretch/>
        </p:blipFill>
        <p:spPr>
          <a:xfrm>
            <a:off x="1605035" y="1832464"/>
            <a:ext cx="673119" cy="7512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94E95C-84CC-455B-8B40-F610AB9D14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9" t="26608" r="7473" b="33899"/>
          <a:stretch/>
        </p:blipFill>
        <p:spPr>
          <a:xfrm>
            <a:off x="1605035" y="2516029"/>
            <a:ext cx="673119" cy="238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E55F42-CFB8-43F1-B3C1-73D498E6E9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9" r="68672"/>
          <a:stretch/>
        </p:blipFill>
        <p:spPr>
          <a:xfrm>
            <a:off x="2831171" y="3310374"/>
            <a:ext cx="598487" cy="6827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CD6CAF-5D17-4C41-B74F-7149F0816B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6" t="40186" b="9759"/>
          <a:stretch/>
        </p:blipFill>
        <p:spPr>
          <a:xfrm>
            <a:off x="2764391" y="4014091"/>
            <a:ext cx="789217" cy="2738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C11E0F-AEA2-4F8C-9D10-9F6106C01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87" y="3397194"/>
            <a:ext cx="1141753" cy="751419"/>
          </a:xfrm>
          <a:prstGeom prst="rect">
            <a:avLst/>
          </a:prstGeom>
        </p:spPr>
      </p:pic>
      <p:pic>
        <p:nvPicPr>
          <p:cNvPr id="23" name="Picture 2" descr="reactnative 이미지 검색결과">
            <a:extLst>
              <a:ext uri="{FF2B5EF4-FFF2-40B4-BE49-F238E27FC236}">
                <a16:creationId xmlns:a16="http://schemas.microsoft.com/office/drawing/2014/main" id="{11CA9B3D-5F12-4943-BAD3-B4AAE3DF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14" y="3655669"/>
            <a:ext cx="1326855" cy="99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E1D803D-0C24-43F0-8D90-669EC06C6BFF}"/>
              </a:ext>
            </a:extLst>
          </p:cNvPr>
          <p:cNvSpPr/>
          <p:nvPr/>
        </p:nvSpPr>
        <p:spPr>
          <a:xfrm>
            <a:off x="5541416" y="3458661"/>
            <a:ext cx="1391399" cy="13325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9FE40D5-7899-412E-A1B4-CFBC934AD66D}"/>
              </a:ext>
            </a:extLst>
          </p:cNvPr>
          <p:cNvSpPr/>
          <p:nvPr/>
        </p:nvSpPr>
        <p:spPr>
          <a:xfrm>
            <a:off x="7293046" y="4719653"/>
            <a:ext cx="3920834" cy="1233999"/>
          </a:xfrm>
          <a:prstGeom prst="roundRect">
            <a:avLst>
              <a:gd name="adj" fmla="val 115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C3193AD-240A-4A9F-917B-6BADEAF7F8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19" y="4867741"/>
            <a:ext cx="743390" cy="9378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1E6152-A321-4889-8E8B-D4E632EDBC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89" y="4876893"/>
            <a:ext cx="1663311" cy="9378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59C1E7A-099C-4974-BBDB-0734830D4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73" y="2527854"/>
            <a:ext cx="1017501" cy="111375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221CCF5-F474-4353-B70B-CCE421BDB87C}"/>
              </a:ext>
            </a:extLst>
          </p:cNvPr>
          <p:cNvGrpSpPr/>
          <p:nvPr/>
        </p:nvGrpSpPr>
        <p:grpSpPr>
          <a:xfrm>
            <a:off x="9392782" y="1758782"/>
            <a:ext cx="1452039" cy="1184398"/>
            <a:chOff x="9016759" y="1886052"/>
            <a:chExt cx="1452039" cy="118439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1694BD4-5018-4480-B2C4-70FDBA5C4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3" t="3646" r="7880" b="24356"/>
            <a:stretch/>
          </p:blipFill>
          <p:spPr>
            <a:xfrm>
              <a:off x="9064469" y="1886052"/>
              <a:ext cx="1268771" cy="86217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8A5B4BC-E5EE-4E8B-91D8-7ED959A3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0" t="78747" r="8106"/>
            <a:stretch/>
          </p:blipFill>
          <p:spPr>
            <a:xfrm>
              <a:off x="9016759" y="2766704"/>
              <a:ext cx="1452039" cy="303746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DA090AD-9E52-419C-A35E-9EA4FBB5596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3"/>
          <a:stretch/>
        </p:blipFill>
        <p:spPr>
          <a:xfrm>
            <a:off x="9460241" y="3187141"/>
            <a:ext cx="1389193" cy="111375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30D3E8-81B1-4004-904F-F85632E6A3AD}"/>
              </a:ext>
            </a:extLst>
          </p:cNvPr>
          <p:cNvSpPr/>
          <p:nvPr/>
        </p:nvSpPr>
        <p:spPr>
          <a:xfrm>
            <a:off x="2740958" y="2146697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Frontend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65EDCE-197E-4DC9-AA41-202E0DAF4F5B}"/>
              </a:ext>
            </a:extLst>
          </p:cNvPr>
          <p:cNvSpPr/>
          <p:nvPr/>
        </p:nvSpPr>
        <p:spPr>
          <a:xfrm>
            <a:off x="2651836" y="1175219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8E115-05E3-4C72-913F-445C1EB8C55E}"/>
              </a:ext>
            </a:extLst>
          </p:cNvPr>
          <p:cNvSpPr/>
          <p:nvPr/>
        </p:nvSpPr>
        <p:spPr>
          <a:xfrm>
            <a:off x="3905136" y="3640006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Backend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132592-CBE4-47E5-8371-859B92D5FDDF}"/>
              </a:ext>
            </a:extLst>
          </p:cNvPr>
          <p:cNvSpPr/>
          <p:nvPr/>
        </p:nvSpPr>
        <p:spPr>
          <a:xfrm>
            <a:off x="5933397" y="3098736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B3DA49-4EE9-4F4A-AB26-1CBFCC4088F2}"/>
              </a:ext>
            </a:extLst>
          </p:cNvPr>
          <p:cNvSpPr/>
          <p:nvPr/>
        </p:nvSpPr>
        <p:spPr>
          <a:xfrm>
            <a:off x="2113408" y="5954475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 Server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D1ED84-3F99-4285-A92C-38DE539B3F7C}"/>
              </a:ext>
            </a:extLst>
          </p:cNvPr>
          <p:cNvSpPr/>
          <p:nvPr/>
        </p:nvSpPr>
        <p:spPr>
          <a:xfrm>
            <a:off x="8714087" y="5964255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8260E90-2621-47D7-ADF5-78F310F8E13E}"/>
              </a:ext>
            </a:extLst>
          </p:cNvPr>
          <p:cNvSpPr/>
          <p:nvPr/>
        </p:nvSpPr>
        <p:spPr>
          <a:xfrm>
            <a:off x="9094385" y="1143944"/>
            <a:ext cx="40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</a:t>
            </a:r>
            <a:endParaRPr lang="ko-KR" altLang="en-US" dirty="0"/>
          </a:p>
        </p:txBody>
      </p:sp>
      <p:pic>
        <p:nvPicPr>
          <p:cNvPr id="1034" name="Picture 10" descr="arrow, doodle, exchange, left icon">
            <a:extLst>
              <a:ext uri="{FF2B5EF4-FFF2-40B4-BE49-F238E27FC236}">
                <a16:creationId xmlns:a16="http://schemas.microsoft.com/office/drawing/2014/main" id="{3F2C94B7-58AD-487A-BF88-D4D6312C5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26298" y="4360880"/>
            <a:ext cx="547811" cy="5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arrow, doodle, exchange, left icon">
            <a:extLst>
              <a:ext uri="{FF2B5EF4-FFF2-40B4-BE49-F238E27FC236}">
                <a16:creationId xmlns:a16="http://schemas.microsoft.com/office/drawing/2014/main" id="{A6497025-6228-4C99-9F7F-3BF5C1BB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36588">
            <a:off x="5201074" y="4339667"/>
            <a:ext cx="547811" cy="5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arrow, doodle, exchange, left icon">
            <a:extLst>
              <a:ext uri="{FF2B5EF4-FFF2-40B4-BE49-F238E27FC236}">
                <a16:creationId xmlns:a16="http://schemas.microsoft.com/office/drawing/2014/main" id="{B8A44B9D-B4EF-4E69-B33C-1FC786764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4239">
            <a:off x="6757506" y="4377407"/>
            <a:ext cx="547811" cy="5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arrow, doodle, exchange, left icon">
            <a:extLst>
              <a:ext uri="{FF2B5EF4-FFF2-40B4-BE49-F238E27FC236}">
                <a16:creationId xmlns:a16="http://schemas.microsoft.com/office/drawing/2014/main" id="{E3978EF5-7129-4E6B-AF5D-0C868A99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41439" y="4341830"/>
            <a:ext cx="547811" cy="5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97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D70719-49BC-4C9B-847A-CDC33127FEE8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1A55A3-2252-49FC-BD84-D3AE8E33148E}"/>
              </a:ext>
            </a:extLst>
          </p:cNvPr>
          <p:cNvSpPr/>
          <p:nvPr/>
        </p:nvSpPr>
        <p:spPr>
          <a:xfrm>
            <a:off x="2714313" y="1330636"/>
            <a:ext cx="415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ko-KR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BDBB3-9C2F-4FFB-BB5B-028267D191C3}"/>
              </a:ext>
            </a:extLst>
          </p:cNvPr>
          <p:cNvSpPr txBox="1"/>
          <p:nvPr/>
        </p:nvSpPr>
        <p:spPr>
          <a:xfrm>
            <a:off x="4656539" y="2803118"/>
            <a:ext cx="28789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4415B-D6F9-4DEC-A964-F93FCE2E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/>
              <a:t>영진전문대 컴퓨터정보계열 </a:t>
            </a:r>
            <a:r>
              <a:rPr lang="en-US" altLang="ko-KR"/>
              <a:t>3WDJ - 3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B440B-71AB-4C06-94DE-0DAE74E4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0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음식, 채운, 장난감, 상점이(가) 표시된 사진&#10;&#10;자동 생성된 설명">
            <a:extLst>
              <a:ext uri="{FF2B5EF4-FFF2-40B4-BE49-F238E27FC236}">
                <a16:creationId xmlns:a16="http://schemas.microsoft.com/office/drawing/2014/main" id="{69DC845D-FA27-4BDF-B834-2B79F1679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AF65F2-14A3-453B-8719-7509C3FE3C1B}"/>
              </a:ext>
            </a:extLst>
          </p:cNvPr>
          <p:cNvSpPr/>
          <p:nvPr/>
        </p:nvSpPr>
        <p:spPr>
          <a:xfrm>
            <a:off x="-348916" y="1656347"/>
            <a:ext cx="12889831" cy="3545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5DB69E-BFA8-43B4-8031-0CB46A13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7700"/>
            <a:ext cx="9144000" cy="15225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よりよい</a:t>
            </a:r>
            <a:br>
              <a:rPr lang="en-US" altLang="ko-KR" sz="4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우리가 가진 기술로 세상을 보다 좋게 만들자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바닥글 개체 틀 8">
            <a:extLst>
              <a:ext uri="{FF2B5EF4-FFF2-40B4-BE49-F238E27FC236}">
                <a16:creationId xmlns:a16="http://schemas.microsoft.com/office/drawing/2014/main" id="{92044660-A5D6-4304-901E-2FE321A5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3WDJ - 3</a:t>
            </a:r>
            <a:r>
              <a:rPr lang="ko-KR" altLang="en-US" dirty="0"/>
              <a:t>조</a:t>
            </a:r>
          </a:p>
        </p:txBody>
      </p:sp>
      <p:sp>
        <p:nvSpPr>
          <p:cNvPr id="7" name="슬라이드 번호 개체 틀 10">
            <a:extLst>
              <a:ext uri="{FF2B5EF4-FFF2-40B4-BE49-F238E27FC236}">
                <a16:creationId xmlns:a16="http://schemas.microsoft.com/office/drawing/2014/main" id="{F236CFED-39A3-4C7A-9AEA-03B3B8D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5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21D52F5B-96F5-44E9-A8D1-36EDFA7A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FAADB8-3863-4C11-A2E6-B06BFEE4D7F1}"/>
              </a:ext>
            </a:extLst>
          </p:cNvPr>
          <p:cNvSpPr/>
          <p:nvPr/>
        </p:nvSpPr>
        <p:spPr>
          <a:xfrm>
            <a:off x="0" y="19798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AD5EEA5-1BFD-4AD8-96F2-30C733A9AE22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A8AD8-4021-44B7-AF2D-7B662926BD96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향후 계획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3176233-B00F-4BD2-873B-B253782A4ED6}"/>
              </a:ext>
            </a:extLst>
          </p:cNvPr>
          <p:cNvGraphicFramePr>
            <a:graphicFrameLocks noGrp="1"/>
          </p:cNvGraphicFramePr>
          <p:nvPr/>
        </p:nvGraphicFramePr>
        <p:xfrm>
          <a:off x="1150184" y="1255996"/>
          <a:ext cx="10042579" cy="488509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0042579">
                  <a:extLst>
                    <a:ext uri="{9D8B030D-6E8A-4147-A177-3AD203B41FA5}">
                      <a16:colId xmlns:a16="http://schemas.microsoft.com/office/drawing/2014/main" val="1915721040"/>
                    </a:ext>
                  </a:extLst>
                </a:gridCol>
              </a:tblGrid>
              <a:tr h="488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267635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561428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512284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703658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9764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79252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70030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18558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162359"/>
                  </a:ext>
                </a:extLst>
              </a:tr>
              <a:tr h="4885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3052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816E31C-E539-4A03-9122-6409186E6011}"/>
              </a:ext>
            </a:extLst>
          </p:cNvPr>
          <p:cNvSpPr/>
          <p:nvPr/>
        </p:nvSpPr>
        <p:spPr>
          <a:xfrm>
            <a:off x="1148153" y="1758314"/>
            <a:ext cx="827222" cy="1463711"/>
          </a:xfrm>
          <a:prstGeom prst="rect">
            <a:avLst/>
          </a:prstGeom>
          <a:solidFill>
            <a:srgbClr val="E1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B2C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59EF7A-1FBE-4406-9DDF-4DAF7D36498A}"/>
              </a:ext>
            </a:extLst>
          </p:cNvPr>
          <p:cNvSpPr/>
          <p:nvPr/>
        </p:nvSpPr>
        <p:spPr>
          <a:xfrm>
            <a:off x="1148153" y="3214061"/>
            <a:ext cx="827222" cy="146371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B2B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3C3280-7148-495F-AF87-F6946FDFE91B}"/>
              </a:ext>
            </a:extLst>
          </p:cNvPr>
          <p:cNvSpPr/>
          <p:nvPr/>
        </p:nvSpPr>
        <p:spPr>
          <a:xfrm>
            <a:off x="1148153" y="4677375"/>
            <a:ext cx="827222" cy="146371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7FE26-2741-4F5F-B912-AFFD44F7AB74}"/>
              </a:ext>
            </a:extLst>
          </p:cNvPr>
          <p:cNvSpPr/>
          <p:nvPr/>
        </p:nvSpPr>
        <p:spPr>
          <a:xfrm>
            <a:off x="1980779" y="1758314"/>
            <a:ext cx="4381922" cy="470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랭킹 서비스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큐레이션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221D32-5CEC-45B8-8778-60ADBC1E1BD9}"/>
              </a:ext>
            </a:extLst>
          </p:cNvPr>
          <p:cNvSpPr txBox="1"/>
          <p:nvPr/>
        </p:nvSpPr>
        <p:spPr>
          <a:xfrm>
            <a:off x="1794400" y="1315374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5/20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1D640-81BD-431C-A04D-7C6ED9999EB9}"/>
              </a:ext>
            </a:extLst>
          </p:cNvPr>
          <p:cNvSpPr txBox="1"/>
          <p:nvPr/>
        </p:nvSpPr>
        <p:spPr>
          <a:xfrm>
            <a:off x="3155744" y="1312053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5/27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93696B-F3AB-437E-AA15-2F423F31324B}"/>
              </a:ext>
            </a:extLst>
          </p:cNvPr>
          <p:cNvSpPr txBox="1"/>
          <p:nvPr/>
        </p:nvSpPr>
        <p:spPr>
          <a:xfrm>
            <a:off x="4527896" y="1312790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6/3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4189CE-D955-4CCD-9BDA-39FB1FE5C153}"/>
              </a:ext>
            </a:extLst>
          </p:cNvPr>
          <p:cNvSpPr txBox="1"/>
          <p:nvPr/>
        </p:nvSpPr>
        <p:spPr>
          <a:xfrm>
            <a:off x="5889240" y="1309469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6/10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2D21F6-921F-4B26-B913-000EF6F250D9}"/>
              </a:ext>
            </a:extLst>
          </p:cNvPr>
          <p:cNvSpPr txBox="1"/>
          <p:nvPr/>
        </p:nvSpPr>
        <p:spPr>
          <a:xfrm>
            <a:off x="7233238" y="1322081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6/17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1394BF-8620-4370-8F3A-4F940BBD17F3}"/>
              </a:ext>
            </a:extLst>
          </p:cNvPr>
          <p:cNvSpPr txBox="1"/>
          <p:nvPr/>
        </p:nvSpPr>
        <p:spPr>
          <a:xfrm>
            <a:off x="8594582" y="1318760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6/24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9629AA-28A0-45F9-AFC0-0BAB6A9C3D98}"/>
              </a:ext>
            </a:extLst>
          </p:cNvPr>
          <p:cNvSpPr txBox="1"/>
          <p:nvPr/>
        </p:nvSpPr>
        <p:spPr>
          <a:xfrm>
            <a:off x="9986293" y="1318760"/>
            <a:ext cx="82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7/1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DA549-9418-47A5-AB09-9B405C979306}"/>
              </a:ext>
            </a:extLst>
          </p:cNvPr>
          <p:cNvSpPr/>
          <p:nvPr/>
        </p:nvSpPr>
        <p:spPr>
          <a:xfrm>
            <a:off x="5340007" y="2249971"/>
            <a:ext cx="2076794" cy="4705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 페이지 작성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542A7A-A85E-4A5B-B749-91B087A427A5}"/>
              </a:ext>
            </a:extLst>
          </p:cNvPr>
          <p:cNvSpPr/>
          <p:nvPr/>
        </p:nvSpPr>
        <p:spPr>
          <a:xfrm>
            <a:off x="7431441" y="2250871"/>
            <a:ext cx="1681853" cy="470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번역 서비스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306351F-71E5-4429-BBA8-1F9B3FE27292}"/>
              </a:ext>
            </a:extLst>
          </p:cNvPr>
          <p:cNvSpPr/>
          <p:nvPr/>
        </p:nvSpPr>
        <p:spPr>
          <a:xfrm>
            <a:off x="6375401" y="2733207"/>
            <a:ext cx="4817362" cy="470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버그 수정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565E969-BDBB-4D4F-949D-B1C3338DF5C7}"/>
              </a:ext>
            </a:extLst>
          </p:cNvPr>
          <p:cNvSpPr/>
          <p:nvPr/>
        </p:nvSpPr>
        <p:spPr>
          <a:xfrm>
            <a:off x="7381239" y="4197314"/>
            <a:ext cx="3811524" cy="470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버그 수정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CACC39-78FB-4B03-92FD-7F2C372B5E4D}"/>
              </a:ext>
            </a:extLst>
          </p:cNvPr>
          <p:cNvSpPr/>
          <p:nvPr/>
        </p:nvSpPr>
        <p:spPr>
          <a:xfrm>
            <a:off x="1993479" y="3210824"/>
            <a:ext cx="4722984" cy="470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시각화 추가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제품조회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데이터판매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3E0AF1E-A965-48DD-ADFA-BC370D90DD23}"/>
              </a:ext>
            </a:extLst>
          </p:cNvPr>
          <p:cNvSpPr/>
          <p:nvPr/>
        </p:nvSpPr>
        <p:spPr>
          <a:xfrm>
            <a:off x="5889241" y="3703742"/>
            <a:ext cx="2171220" cy="470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다운로드 추가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A53FCBB-2D9B-4EB6-92EC-49EC74698BEF}"/>
              </a:ext>
            </a:extLst>
          </p:cNvPr>
          <p:cNvSpPr/>
          <p:nvPr/>
        </p:nvSpPr>
        <p:spPr>
          <a:xfrm>
            <a:off x="1989043" y="4690479"/>
            <a:ext cx="7118426" cy="470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 리뷰 필터링 기능 추가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2CF0BC-7B80-487E-A586-56EE529C8C9C}"/>
              </a:ext>
            </a:extLst>
          </p:cNvPr>
          <p:cNvSpPr/>
          <p:nvPr/>
        </p:nvSpPr>
        <p:spPr>
          <a:xfrm>
            <a:off x="1987248" y="5173715"/>
            <a:ext cx="7118426" cy="4705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데이터셋 추가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83060E-5EA6-4CD2-9A34-E15BFD5D154F}"/>
              </a:ext>
            </a:extLst>
          </p:cNvPr>
          <p:cNvSpPr/>
          <p:nvPr/>
        </p:nvSpPr>
        <p:spPr>
          <a:xfrm>
            <a:off x="9113294" y="5651341"/>
            <a:ext cx="2079469" cy="470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 모델 수정</a:t>
            </a:r>
          </a:p>
        </p:txBody>
      </p:sp>
    </p:spTree>
    <p:extLst>
      <p:ext uri="{BB962C8B-B14F-4D97-AF65-F5344CB8AC3E}">
        <p14:creationId xmlns:p14="http://schemas.microsoft.com/office/powerpoint/2010/main" val="229318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075ADB-C60C-4DF1-9C45-581257CAB5C8}"/>
              </a:ext>
            </a:extLst>
          </p:cNvPr>
          <p:cNvSpPr/>
          <p:nvPr/>
        </p:nvSpPr>
        <p:spPr>
          <a:xfrm>
            <a:off x="-142672" y="0"/>
            <a:ext cx="12334672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FFA9F5-B94C-4339-97A0-04AE4C81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746FAF-0F04-4368-A506-57D4A0F858EF}"/>
              </a:ext>
            </a:extLst>
          </p:cNvPr>
          <p:cNvSpPr/>
          <p:nvPr/>
        </p:nvSpPr>
        <p:spPr>
          <a:xfrm>
            <a:off x="1667224" y="750462"/>
            <a:ext cx="19607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</a:t>
            </a:r>
            <a:r>
              <a:rPr lang="en-US" altLang="ko-KR" sz="25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ONTENTS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2006C8-CD10-416E-B0FC-2AEF04BB3969}"/>
              </a:ext>
            </a:extLst>
          </p:cNvPr>
          <p:cNvGrpSpPr/>
          <p:nvPr/>
        </p:nvGrpSpPr>
        <p:grpSpPr>
          <a:xfrm>
            <a:off x="1812176" y="1202574"/>
            <a:ext cx="1779614" cy="4808910"/>
            <a:chOff x="1812176" y="1202574"/>
            <a:chExt cx="1779614" cy="480891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039A392-F724-4770-86DE-CB0F5176606D}"/>
                </a:ext>
              </a:extLst>
            </p:cNvPr>
            <p:cNvSpPr/>
            <p:nvPr/>
          </p:nvSpPr>
          <p:spPr>
            <a:xfrm>
              <a:off x="1812176" y="1202574"/>
              <a:ext cx="1779614" cy="4808910"/>
            </a:xfrm>
            <a:custGeom>
              <a:avLst/>
              <a:gdLst/>
              <a:ahLst/>
              <a:cxnLst/>
              <a:rect l="l" t="t" r="r" b="b"/>
              <a:pathLst>
                <a:path w="1779614" h="4808910">
                  <a:moveTo>
                    <a:pt x="220486" y="12778"/>
                  </a:moveTo>
                  <a:cubicBezTo>
                    <a:pt x="205284" y="61762"/>
                    <a:pt x="175091" y="104622"/>
                    <a:pt x="129908" y="141360"/>
                  </a:cubicBezTo>
                  <a:cubicBezTo>
                    <a:pt x="84724" y="178098"/>
                    <a:pt x="44819" y="203224"/>
                    <a:pt x="10193" y="216736"/>
                  </a:cubicBezTo>
                  <a:lnTo>
                    <a:pt x="10193" y="432097"/>
                  </a:lnTo>
                  <a:cubicBezTo>
                    <a:pt x="44819" y="425340"/>
                    <a:pt x="81135" y="411616"/>
                    <a:pt x="119140" y="390925"/>
                  </a:cubicBezTo>
                  <a:cubicBezTo>
                    <a:pt x="157145" y="370233"/>
                    <a:pt x="188393" y="350598"/>
                    <a:pt x="212885" y="332017"/>
                  </a:cubicBezTo>
                  <a:lnTo>
                    <a:pt x="212885" y="1112382"/>
                  </a:lnTo>
                  <a:lnTo>
                    <a:pt x="358570" y="1112382"/>
                  </a:lnTo>
                  <a:cubicBezTo>
                    <a:pt x="385595" y="1112382"/>
                    <a:pt x="409243" y="1104147"/>
                    <a:pt x="429512" y="1087679"/>
                  </a:cubicBezTo>
                  <a:cubicBezTo>
                    <a:pt x="449781" y="1071210"/>
                    <a:pt x="459916" y="1049885"/>
                    <a:pt x="459916" y="1023704"/>
                  </a:cubicBezTo>
                  <a:lnTo>
                    <a:pt x="459916" y="12778"/>
                  </a:lnTo>
                  <a:close/>
                  <a:moveTo>
                    <a:pt x="0" y="0"/>
                  </a:moveTo>
                  <a:lnTo>
                    <a:pt x="1779614" y="0"/>
                  </a:lnTo>
                  <a:lnTo>
                    <a:pt x="1779614" y="4808910"/>
                  </a:lnTo>
                  <a:lnTo>
                    <a:pt x="0" y="48089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000" dirty="0">
                <a:solidFill>
                  <a:srgbClr val="FFC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5CE4AE-AB44-4D1A-84A7-B6E67CB42FAB}"/>
                </a:ext>
              </a:extLst>
            </p:cNvPr>
            <p:cNvSpPr/>
            <p:nvPr/>
          </p:nvSpPr>
          <p:spPr>
            <a:xfrm>
              <a:off x="2276853" y="2016891"/>
              <a:ext cx="10182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기획의도</a:t>
              </a:r>
              <a:endPara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A2B90D8-F476-4ED8-A2E7-C2C51DFCC645}"/>
              </a:ext>
            </a:extLst>
          </p:cNvPr>
          <p:cNvSpPr/>
          <p:nvPr/>
        </p:nvSpPr>
        <p:spPr>
          <a:xfrm>
            <a:off x="6383714" y="1202574"/>
            <a:ext cx="1779614" cy="4808910"/>
          </a:xfrm>
          <a:custGeom>
            <a:avLst/>
            <a:gdLst/>
            <a:ahLst/>
            <a:cxnLst/>
            <a:rect l="l" t="t" r="r" b="b"/>
            <a:pathLst>
              <a:path w="1779614" h="4808910">
                <a:moveTo>
                  <a:pt x="350161" y="2331276"/>
                </a:moveTo>
                <a:cubicBezTo>
                  <a:pt x="250504" y="2331276"/>
                  <a:pt x="169849" y="2361258"/>
                  <a:pt x="108197" y="2421221"/>
                </a:cubicBezTo>
                <a:cubicBezTo>
                  <a:pt x="46545" y="2481184"/>
                  <a:pt x="14874" y="2566484"/>
                  <a:pt x="13185" y="2677120"/>
                </a:cubicBezTo>
                <a:lnTo>
                  <a:pt x="260216" y="2677120"/>
                </a:lnTo>
                <a:cubicBezTo>
                  <a:pt x="262750" y="2623913"/>
                  <a:pt x="272673" y="2584641"/>
                  <a:pt x="289986" y="2559305"/>
                </a:cubicBezTo>
                <a:cubicBezTo>
                  <a:pt x="307300" y="2533968"/>
                  <a:pt x="328625" y="2521300"/>
                  <a:pt x="353961" y="2521300"/>
                </a:cubicBezTo>
                <a:cubicBezTo>
                  <a:pt x="375075" y="2521300"/>
                  <a:pt x="394499" y="2532490"/>
                  <a:pt x="412235" y="2554871"/>
                </a:cubicBezTo>
                <a:cubicBezTo>
                  <a:pt x="429971" y="2577252"/>
                  <a:pt x="438838" y="2610822"/>
                  <a:pt x="438838" y="2655584"/>
                </a:cubicBezTo>
                <a:cubicBezTo>
                  <a:pt x="438838" y="2695277"/>
                  <a:pt x="428915" y="2727370"/>
                  <a:pt x="409068" y="2751862"/>
                </a:cubicBezTo>
                <a:cubicBezTo>
                  <a:pt x="389221" y="2776354"/>
                  <a:pt x="368318" y="2788600"/>
                  <a:pt x="346360" y="2788600"/>
                </a:cubicBezTo>
                <a:lnTo>
                  <a:pt x="286819" y="2788600"/>
                </a:lnTo>
                <a:lnTo>
                  <a:pt x="286819" y="2972290"/>
                </a:lnTo>
                <a:lnTo>
                  <a:pt x="346360" y="2972290"/>
                </a:lnTo>
                <a:cubicBezTo>
                  <a:pt x="375919" y="2972290"/>
                  <a:pt x="401045" y="2985169"/>
                  <a:pt x="421736" y="3010928"/>
                </a:cubicBezTo>
                <a:cubicBezTo>
                  <a:pt x="442428" y="3036687"/>
                  <a:pt x="452773" y="3073214"/>
                  <a:pt x="452773" y="3120508"/>
                </a:cubicBezTo>
                <a:cubicBezTo>
                  <a:pt x="452773" y="3169492"/>
                  <a:pt x="442639" y="3206019"/>
                  <a:pt x="422370" y="3230089"/>
                </a:cubicBezTo>
                <a:cubicBezTo>
                  <a:pt x="402100" y="3254158"/>
                  <a:pt x="378875" y="3266193"/>
                  <a:pt x="352694" y="3266193"/>
                </a:cubicBezTo>
                <a:cubicBezTo>
                  <a:pt x="322290" y="3266193"/>
                  <a:pt x="297798" y="3252892"/>
                  <a:pt x="279218" y="3226288"/>
                </a:cubicBezTo>
                <a:cubicBezTo>
                  <a:pt x="260638" y="3199685"/>
                  <a:pt x="250926" y="3158091"/>
                  <a:pt x="250081" y="3101506"/>
                </a:cubicBezTo>
                <a:lnTo>
                  <a:pt x="1784" y="3101506"/>
                </a:lnTo>
                <a:cubicBezTo>
                  <a:pt x="2628" y="3218054"/>
                  <a:pt x="33877" y="3306309"/>
                  <a:pt x="95529" y="3366272"/>
                </a:cubicBezTo>
                <a:cubicBezTo>
                  <a:pt x="157181" y="3426235"/>
                  <a:pt x="242903" y="3456217"/>
                  <a:pt x="352694" y="3456217"/>
                </a:cubicBezTo>
                <a:cubicBezTo>
                  <a:pt x="459108" y="3456217"/>
                  <a:pt x="543774" y="3426024"/>
                  <a:pt x="606693" y="3365639"/>
                </a:cubicBezTo>
                <a:cubicBezTo>
                  <a:pt x="669612" y="3305254"/>
                  <a:pt x="701071" y="3225233"/>
                  <a:pt x="701071" y="3125576"/>
                </a:cubicBezTo>
                <a:cubicBezTo>
                  <a:pt x="701071" y="3074058"/>
                  <a:pt x="686503" y="3024019"/>
                  <a:pt x="657366" y="2975457"/>
                </a:cubicBezTo>
                <a:cubicBezTo>
                  <a:pt x="628229" y="2926895"/>
                  <a:pt x="592124" y="2893324"/>
                  <a:pt x="549052" y="2874744"/>
                </a:cubicBezTo>
                <a:cubicBezTo>
                  <a:pt x="588746" y="2860387"/>
                  <a:pt x="621261" y="2830405"/>
                  <a:pt x="646598" y="2784800"/>
                </a:cubicBezTo>
                <a:cubicBezTo>
                  <a:pt x="671934" y="2739194"/>
                  <a:pt x="684602" y="2693166"/>
                  <a:pt x="684602" y="2646716"/>
                </a:cubicBezTo>
                <a:cubicBezTo>
                  <a:pt x="684602" y="2556349"/>
                  <a:pt x="654621" y="2481184"/>
                  <a:pt x="594658" y="2421221"/>
                </a:cubicBezTo>
                <a:cubicBezTo>
                  <a:pt x="534695" y="2361258"/>
                  <a:pt x="453196" y="2331276"/>
                  <a:pt x="350161" y="2331276"/>
                </a:cubicBezTo>
                <a:close/>
                <a:moveTo>
                  <a:pt x="0" y="0"/>
                </a:moveTo>
                <a:lnTo>
                  <a:pt x="1779614" y="0"/>
                </a:lnTo>
                <a:lnTo>
                  <a:pt x="1779614" y="4808910"/>
                </a:lnTo>
                <a:lnTo>
                  <a:pt x="0" y="48089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4E9CD9-40A0-4094-9A8D-F8A02A8D3916}"/>
              </a:ext>
            </a:extLst>
          </p:cNvPr>
          <p:cNvSpPr/>
          <p:nvPr/>
        </p:nvSpPr>
        <p:spPr>
          <a:xfrm>
            <a:off x="7097454" y="4431052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06C064-4C5D-4A27-A11D-5F6A6C75C836}"/>
              </a:ext>
            </a:extLst>
          </p:cNvPr>
          <p:cNvGrpSpPr/>
          <p:nvPr/>
        </p:nvGrpSpPr>
        <p:grpSpPr>
          <a:xfrm>
            <a:off x="8669483" y="1202574"/>
            <a:ext cx="1797369" cy="4834055"/>
            <a:chOff x="8669483" y="1202574"/>
            <a:chExt cx="1797369" cy="4834055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462E31F-3C2A-4C5B-8AFE-0C5D3175E58A}"/>
                </a:ext>
              </a:extLst>
            </p:cNvPr>
            <p:cNvSpPr/>
            <p:nvPr/>
          </p:nvSpPr>
          <p:spPr>
            <a:xfrm>
              <a:off x="8669483" y="1202574"/>
              <a:ext cx="1779614" cy="4808910"/>
            </a:xfrm>
            <a:custGeom>
              <a:avLst/>
              <a:gdLst/>
              <a:ahLst/>
              <a:cxnLst/>
              <a:rect l="l" t="t" r="r" b="b"/>
              <a:pathLst>
                <a:path w="1779614" h="4808910">
                  <a:moveTo>
                    <a:pt x="352043" y="3679886"/>
                  </a:moveTo>
                  <a:lnTo>
                    <a:pt x="10001" y="4437447"/>
                  </a:lnTo>
                  <a:lnTo>
                    <a:pt x="10001" y="4624937"/>
                  </a:lnTo>
                  <a:lnTo>
                    <a:pt x="422986" y="4624937"/>
                  </a:lnTo>
                  <a:lnTo>
                    <a:pt x="422986" y="4779490"/>
                  </a:lnTo>
                  <a:lnTo>
                    <a:pt x="578805" y="4779490"/>
                  </a:lnTo>
                  <a:cubicBezTo>
                    <a:pt x="603297" y="4779490"/>
                    <a:pt x="622510" y="4773578"/>
                    <a:pt x="636446" y="4761754"/>
                  </a:cubicBezTo>
                  <a:cubicBezTo>
                    <a:pt x="650381" y="4749930"/>
                    <a:pt x="657348" y="4731773"/>
                    <a:pt x="657348" y="4707281"/>
                  </a:cubicBezTo>
                  <a:lnTo>
                    <a:pt x="657348" y="4624937"/>
                  </a:lnTo>
                  <a:lnTo>
                    <a:pt x="673817" y="4624937"/>
                  </a:lnTo>
                  <a:cubicBezTo>
                    <a:pt x="698309" y="4624937"/>
                    <a:pt x="716678" y="4619447"/>
                    <a:pt x="728924" y="4608468"/>
                  </a:cubicBezTo>
                  <a:cubicBezTo>
                    <a:pt x="741170" y="4597489"/>
                    <a:pt x="747293" y="4579754"/>
                    <a:pt x="747293" y="4555262"/>
                  </a:cubicBezTo>
                  <a:lnTo>
                    <a:pt x="747293" y="4426046"/>
                  </a:lnTo>
                  <a:lnTo>
                    <a:pt x="657348" y="4426046"/>
                  </a:lnTo>
                  <a:lnTo>
                    <a:pt x="657348" y="4128342"/>
                  </a:lnTo>
                  <a:lnTo>
                    <a:pt x="422986" y="4128342"/>
                  </a:lnTo>
                  <a:lnTo>
                    <a:pt x="422986" y="4426046"/>
                  </a:lnTo>
                  <a:lnTo>
                    <a:pt x="274767" y="4426046"/>
                  </a:lnTo>
                  <a:lnTo>
                    <a:pt x="610476" y="3679886"/>
                  </a:lnTo>
                  <a:close/>
                  <a:moveTo>
                    <a:pt x="0" y="0"/>
                  </a:moveTo>
                  <a:lnTo>
                    <a:pt x="1779614" y="0"/>
                  </a:lnTo>
                  <a:lnTo>
                    <a:pt x="1779614" y="4808910"/>
                  </a:lnTo>
                  <a:lnTo>
                    <a:pt x="0" y="48089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4AE945-7876-47A3-8524-06F0D6272C34}"/>
                </a:ext>
              </a:extLst>
            </p:cNvPr>
            <p:cNvSpPr/>
            <p:nvPr/>
          </p:nvSpPr>
          <p:spPr>
            <a:xfrm>
              <a:off x="9389313" y="5667297"/>
              <a:ext cx="10775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향후 계획</a:t>
              </a:r>
              <a:endPara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8A0BE9-9082-4420-A397-E3718E2E1BBE}"/>
              </a:ext>
            </a:extLst>
          </p:cNvPr>
          <p:cNvGrpSpPr/>
          <p:nvPr/>
        </p:nvGrpSpPr>
        <p:grpSpPr>
          <a:xfrm>
            <a:off x="4097945" y="1202576"/>
            <a:ext cx="1779614" cy="4808910"/>
            <a:chOff x="4097945" y="1202576"/>
            <a:chExt cx="1779614" cy="48089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4395E7-1619-48B3-9062-7970CB90EFCB}"/>
                </a:ext>
              </a:extLst>
            </p:cNvPr>
            <p:cNvSpPr/>
            <p:nvPr/>
          </p:nvSpPr>
          <p:spPr>
            <a:xfrm>
              <a:off x="4097945" y="1202576"/>
              <a:ext cx="1779614" cy="4808910"/>
            </a:xfrm>
            <a:custGeom>
              <a:avLst/>
              <a:gdLst/>
              <a:ahLst/>
              <a:cxnLst/>
              <a:rect l="l" t="t" r="r" b="b"/>
              <a:pathLst>
                <a:path w="1779614" h="4808910">
                  <a:moveTo>
                    <a:pt x="346188" y="1150011"/>
                  </a:moveTo>
                  <a:cubicBezTo>
                    <a:pt x="237241" y="1150011"/>
                    <a:pt x="154053" y="1183159"/>
                    <a:pt x="96624" y="1249457"/>
                  </a:cubicBezTo>
                  <a:cubicBezTo>
                    <a:pt x="39194" y="1315754"/>
                    <a:pt x="10479" y="1402954"/>
                    <a:pt x="10479" y="1511056"/>
                  </a:cubicBezTo>
                  <a:lnTo>
                    <a:pt x="257510" y="1511056"/>
                  </a:lnTo>
                  <a:cubicBezTo>
                    <a:pt x="257510" y="1452782"/>
                    <a:pt x="265956" y="1410554"/>
                    <a:pt x="282847" y="1384373"/>
                  </a:cubicBezTo>
                  <a:cubicBezTo>
                    <a:pt x="299738" y="1358192"/>
                    <a:pt x="321274" y="1345102"/>
                    <a:pt x="347455" y="1345102"/>
                  </a:cubicBezTo>
                  <a:cubicBezTo>
                    <a:pt x="371102" y="1345102"/>
                    <a:pt x="391583" y="1355870"/>
                    <a:pt x="408896" y="1377406"/>
                  </a:cubicBezTo>
                  <a:cubicBezTo>
                    <a:pt x="426209" y="1398942"/>
                    <a:pt x="434866" y="1429979"/>
                    <a:pt x="434866" y="1470518"/>
                  </a:cubicBezTo>
                  <a:cubicBezTo>
                    <a:pt x="434866" y="1487409"/>
                    <a:pt x="431276" y="1507678"/>
                    <a:pt x="424098" y="1531325"/>
                  </a:cubicBezTo>
                  <a:cubicBezTo>
                    <a:pt x="416919" y="1554973"/>
                    <a:pt x="404884" y="1577775"/>
                    <a:pt x="387993" y="1599734"/>
                  </a:cubicBezTo>
                  <a:lnTo>
                    <a:pt x="153631" y="1892370"/>
                  </a:lnTo>
                  <a:cubicBezTo>
                    <a:pt x="97890" y="1961623"/>
                    <a:pt x="59885" y="2018842"/>
                    <a:pt x="39616" y="2064025"/>
                  </a:cubicBezTo>
                  <a:cubicBezTo>
                    <a:pt x="19347" y="2109209"/>
                    <a:pt x="9635" y="2174028"/>
                    <a:pt x="10479" y="2258483"/>
                  </a:cubicBezTo>
                  <a:lnTo>
                    <a:pt x="610954" y="2258483"/>
                  </a:lnTo>
                  <a:cubicBezTo>
                    <a:pt x="635446" y="2258483"/>
                    <a:pt x="653815" y="2252782"/>
                    <a:pt x="666061" y="2241381"/>
                  </a:cubicBezTo>
                  <a:cubicBezTo>
                    <a:pt x="678307" y="2229979"/>
                    <a:pt x="684430" y="2212032"/>
                    <a:pt x="684430" y="2187540"/>
                  </a:cubicBezTo>
                  <a:lnTo>
                    <a:pt x="684430" y="2069726"/>
                  </a:lnTo>
                  <a:lnTo>
                    <a:pt x="289181" y="2069726"/>
                  </a:lnTo>
                  <a:lnTo>
                    <a:pt x="566616" y="1725149"/>
                  </a:lnTo>
                  <a:cubicBezTo>
                    <a:pt x="598708" y="1685456"/>
                    <a:pt x="625734" y="1646184"/>
                    <a:pt x="647692" y="1607335"/>
                  </a:cubicBezTo>
                  <a:cubicBezTo>
                    <a:pt x="669651" y="1568485"/>
                    <a:pt x="680630" y="1523302"/>
                    <a:pt x="680630" y="1471784"/>
                  </a:cubicBezTo>
                  <a:cubicBezTo>
                    <a:pt x="680630" y="1374661"/>
                    <a:pt x="650648" y="1296751"/>
                    <a:pt x="590685" y="1238055"/>
                  </a:cubicBezTo>
                  <a:cubicBezTo>
                    <a:pt x="530722" y="1179359"/>
                    <a:pt x="449223" y="1150011"/>
                    <a:pt x="346188" y="1150011"/>
                  </a:cubicBezTo>
                  <a:close/>
                  <a:moveTo>
                    <a:pt x="0" y="0"/>
                  </a:moveTo>
                  <a:lnTo>
                    <a:pt x="1779614" y="0"/>
                  </a:lnTo>
                  <a:lnTo>
                    <a:pt x="1779614" y="4808910"/>
                  </a:lnTo>
                  <a:lnTo>
                    <a:pt x="0" y="48089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0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3A4412-23D4-4EAA-B1F9-4B3FA01B40F9}"/>
                </a:ext>
              </a:extLst>
            </p:cNvPr>
            <p:cNvSpPr/>
            <p:nvPr/>
          </p:nvSpPr>
          <p:spPr>
            <a:xfrm>
              <a:off x="4734140" y="3237697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서비스</a:t>
              </a:r>
              <a:endPara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D31606-69FB-4DCF-B7D4-7A5BF7F29E54}"/>
              </a:ext>
            </a:extLst>
          </p:cNvPr>
          <p:cNvSpPr txBox="1"/>
          <p:nvPr/>
        </p:nvSpPr>
        <p:spPr>
          <a:xfrm>
            <a:off x="4183796" y="3607029"/>
            <a:ext cx="16079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소개</a:t>
            </a:r>
            <a:endParaRPr lang="en-US" altLang="ko-KR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서비스</a:t>
            </a:r>
            <a:endParaRPr lang="en-US" altLang="ko-KR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 구조</a:t>
            </a:r>
            <a:endParaRPr lang="en-US" altLang="ko-KR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9B64F7F7-5C9F-4BCE-9D95-3874D991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3WDJ - 3</a:t>
            </a:r>
            <a:r>
              <a:rPr lang="ko-KR" altLang="en-US" dirty="0"/>
              <a:t>조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8F1A553-E713-4AA4-83EA-AE849FC5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01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음식, 채운, 장난감, 상점이(가) 표시된 사진&#10;&#10;자동 생성된 설명">
            <a:extLst>
              <a:ext uri="{FF2B5EF4-FFF2-40B4-BE49-F238E27FC236}">
                <a16:creationId xmlns:a16="http://schemas.microsoft.com/office/drawing/2014/main" id="{69DC845D-FA27-4BDF-B834-2B79F1679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AF65F2-14A3-453B-8719-7509C3FE3C1B}"/>
              </a:ext>
            </a:extLst>
          </p:cNvPr>
          <p:cNvSpPr/>
          <p:nvPr/>
        </p:nvSpPr>
        <p:spPr>
          <a:xfrm>
            <a:off x="-348916" y="1656347"/>
            <a:ext cx="12889831" cy="3545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5DB69E-BFA8-43B4-8031-0CB46A13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10707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Dr.Foody</a:t>
            </a:r>
            <a:br>
              <a:rPr lang="en-US" altLang="ko-KR" sz="4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36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번의 검색</a:t>
            </a:r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원재료 성분 </a:t>
            </a:r>
            <a:r>
              <a:rPr lang="en-US" altLang="ko-KR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맞춤화 된 맛 정보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바닥글 개체 틀 8">
            <a:extLst>
              <a:ext uri="{FF2B5EF4-FFF2-40B4-BE49-F238E27FC236}">
                <a16:creationId xmlns:a16="http://schemas.microsoft.com/office/drawing/2014/main" id="{17DA69F3-74E3-42C5-BF9D-8AFA5A7F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3WDJ - 3</a:t>
            </a:r>
            <a:r>
              <a:rPr lang="ko-KR" altLang="en-US" dirty="0"/>
              <a:t>조</a:t>
            </a:r>
          </a:p>
        </p:txBody>
      </p:sp>
      <p:sp>
        <p:nvSpPr>
          <p:cNvPr id="7" name="슬라이드 번호 개체 틀 10">
            <a:extLst>
              <a:ext uri="{FF2B5EF4-FFF2-40B4-BE49-F238E27FC236}">
                <a16:creationId xmlns:a16="http://schemas.microsoft.com/office/drawing/2014/main" id="{68D7A6D1-34F7-4B56-9475-7677BBD7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8" name="Picture 6" descr="arrow, back, left icon">
            <a:extLst>
              <a:ext uri="{FF2B5EF4-FFF2-40B4-BE49-F238E27FC236}">
                <a16:creationId xmlns:a16="http://schemas.microsoft.com/office/drawing/2014/main" id="{E62549EB-17ED-4DDD-9C7E-D2AD7632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14800" y="4038271"/>
            <a:ext cx="547336" cy="5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7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-6533" y="-19622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1D548-4588-4F19-B982-2AD221752831}"/>
              </a:ext>
            </a:extLst>
          </p:cNvPr>
          <p:cNvSpPr/>
          <p:nvPr/>
        </p:nvSpPr>
        <p:spPr>
          <a:xfrm>
            <a:off x="2416627" y="1140336"/>
            <a:ext cx="72644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다른 나라에 갔을 때 가공식품에 관해서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불편했던 경험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설문조사 결과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:101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:18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:20)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1A082BB1-0186-4F5F-941F-7C24C9B26DEA}"/>
              </a:ext>
            </a:extLst>
          </p:cNvPr>
          <p:cNvGraphicFramePr/>
          <p:nvPr/>
        </p:nvGraphicFramePr>
        <p:xfrm>
          <a:off x="750648" y="1979157"/>
          <a:ext cx="5097274" cy="4133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1DC3FE-B624-4C4D-A1DA-924E560B9961}"/>
              </a:ext>
            </a:extLst>
          </p:cNvPr>
          <p:cNvSpPr txBox="1"/>
          <p:nvPr/>
        </p:nvSpPr>
        <p:spPr>
          <a:xfrm>
            <a:off x="1114730" y="3171495"/>
            <a:ext cx="1627369" cy="646331"/>
          </a:xfrm>
          <a:prstGeom prst="rect">
            <a:avLst/>
          </a:prstGeom>
          <a:solidFill>
            <a:schemeClr val="bg1"/>
          </a:solidFill>
          <a:ln w="50800">
            <a:solidFill>
              <a:srgbClr val="C752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안함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23%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8F232-1683-471B-81C4-D4B7622E8E59}"/>
              </a:ext>
            </a:extLst>
          </p:cNvPr>
          <p:cNvSpPr txBox="1"/>
          <p:nvPr/>
        </p:nvSpPr>
        <p:spPr>
          <a:xfrm>
            <a:off x="4010359" y="5342664"/>
            <a:ext cx="723006" cy="646331"/>
          </a:xfrm>
          <a:prstGeom prst="rect">
            <a:avLst/>
          </a:prstGeom>
          <a:solidFill>
            <a:schemeClr val="bg1"/>
          </a:solidFill>
          <a:ln w="50800">
            <a:solidFill>
              <a:srgbClr val="315F9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60%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F1E3FA-169E-4210-8999-85A5EC29B02B}"/>
              </a:ext>
            </a:extLst>
          </p:cNvPr>
          <p:cNvGrpSpPr/>
          <p:nvPr/>
        </p:nvGrpSpPr>
        <p:grpSpPr>
          <a:xfrm>
            <a:off x="6062958" y="2546777"/>
            <a:ext cx="5256074" cy="2992726"/>
            <a:chOff x="6097021" y="2511321"/>
            <a:chExt cx="5256074" cy="2992726"/>
          </a:xfrm>
        </p:grpSpPr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B15548F4-1306-4A2C-8F4B-B92C37E8F73A}"/>
                </a:ext>
              </a:extLst>
            </p:cNvPr>
            <p:cNvGraphicFramePr/>
            <p:nvPr/>
          </p:nvGraphicFramePr>
          <p:xfrm>
            <a:off x="6097021" y="2511321"/>
            <a:ext cx="5249541" cy="2819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264693-7C6B-4D5E-AC06-21297BB5F470}"/>
                </a:ext>
              </a:extLst>
            </p:cNvPr>
            <p:cNvSpPr/>
            <p:nvPr/>
          </p:nvSpPr>
          <p:spPr>
            <a:xfrm>
              <a:off x="6272111" y="5227048"/>
              <a:ext cx="50809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10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 미만              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10~19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              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20~29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             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30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 이상 </a:t>
              </a:r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25375-0FE8-4B39-B7D7-F3DCDB38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8270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3WDJ - 3</a:t>
            </a:r>
            <a:r>
              <a:rPr lang="ko-KR" altLang="en-US" dirty="0"/>
              <a:t>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908B6DA-4959-403B-82C4-EE3BD4B3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270"/>
            <a:ext cx="2743200" cy="365125"/>
          </a:xfrm>
        </p:spPr>
        <p:txBody>
          <a:bodyPr/>
          <a:lstStyle/>
          <a:p>
            <a:fld id="{2CDC7D19-B817-42D7-8CF4-F0A7813F77D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9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1D548-4588-4F19-B982-2AD221752831}"/>
              </a:ext>
            </a:extLst>
          </p:cNvPr>
          <p:cNvSpPr/>
          <p:nvPr/>
        </p:nvSpPr>
        <p:spPr>
          <a:xfrm>
            <a:off x="3974026" y="1227101"/>
            <a:ext cx="455926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한국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식품 표기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대해서 </a:t>
            </a:r>
            <a:r>
              <a:rPr lang="ko-KR" altLang="en-US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불만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 있었던 점 모음</a:t>
            </a:r>
            <a:endParaRPr lang="en-US" altLang="ko-KR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출처 </a:t>
            </a:r>
            <a:r>
              <a:rPr lang="en-US" altLang="ko-KR" sz="1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KOREAN CODAY)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FE6C58-3133-4A31-9630-35C443C21152}"/>
              </a:ext>
            </a:extLst>
          </p:cNvPr>
          <p:cNvGrpSpPr/>
          <p:nvPr/>
        </p:nvGrpSpPr>
        <p:grpSpPr>
          <a:xfrm>
            <a:off x="2255891" y="2077159"/>
            <a:ext cx="8548467" cy="2837421"/>
            <a:chOff x="804458" y="1882024"/>
            <a:chExt cx="8548467" cy="2837421"/>
          </a:xfrm>
        </p:grpSpPr>
        <p:pic>
          <p:nvPicPr>
            <p:cNvPr id="21" name="그림 20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id="{803F7B1F-709F-4D5C-A89F-976A82CC0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58" y="1882024"/>
              <a:ext cx="5976087" cy="283742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C981B-D193-44F4-992D-81DBE5192FEA}"/>
                </a:ext>
              </a:extLst>
            </p:cNvPr>
            <p:cNvSpPr/>
            <p:nvPr/>
          </p:nvSpPr>
          <p:spPr>
            <a:xfrm flipV="1">
              <a:off x="1644887" y="2924454"/>
              <a:ext cx="726559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04AF7C-AF89-4FF6-9742-CC85B3E4F714}"/>
                </a:ext>
              </a:extLst>
            </p:cNvPr>
            <p:cNvSpPr/>
            <p:nvPr/>
          </p:nvSpPr>
          <p:spPr>
            <a:xfrm>
              <a:off x="2482151" y="2683904"/>
              <a:ext cx="4074612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409D17-8926-4B42-8B46-E51B06F84D84}"/>
                </a:ext>
              </a:extLst>
            </p:cNvPr>
            <p:cNvSpPr/>
            <p:nvPr/>
          </p:nvSpPr>
          <p:spPr>
            <a:xfrm>
              <a:off x="2482151" y="4189756"/>
              <a:ext cx="3111389" cy="208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E8A379-D517-4637-BF81-8BC68476FE00}"/>
                </a:ext>
              </a:extLst>
            </p:cNvPr>
            <p:cNvSpPr txBox="1"/>
            <p:nvPr/>
          </p:nvSpPr>
          <p:spPr>
            <a:xfrm>
              <a:off x="2982906" y="2131334"/>
              <a:ext cx="51508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웹 사이트는 성분 정보를 제공해 주지 않아요</a:t>
              </a:r>
              <a:r>
                <a: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C1919-61AB-4680-8A7F-328E43F5EEC8}"/>
                </a:ext>
              </a:extLst>
            </p:cNvPr>
            <p:cNvSpPr txBox="1"/>
            <p:nvPr/>
          </p:nvSpPr>
          <p:spPr>
            <a:xfrm>
              <a:off x="3599732" y="3356026"/>
              <a:ext cx="575319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대부분의 한국 식품은 고기나 우유를 포함하기 때문에 </a:t>
              </a:r>
              <a:endPara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채식주의자에게 적합하지 않아요</a:t>
              </a:r>
              <a:r>
                <a: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A13A42-0DF6-41BF-9130-5F76ADFBDB1D}"/>
              </a:ext>
            </a:extLst>
          </p:cNvPr>
          <p:cNvGrpSpPr/>
          <p:nvPr/>
        </p:nvGrpSpPr>
        <p:grpSpPr>
          <a:xfrm>
            <a:off x="2255891" y="5054671"/>
            <a:ext cx="7544853" cy="1031927"/>
            <a:chOff x="635421" y="4728773"/>
            <a:chExt cx="7544853" cy="1031927"/>
          </a:xfrm>
        </p:grpSpPr>
        <p:pic>
          <p:nvPicPr>
            <p:cNvPr id="6" name="그림 5" descr="조류이(가) 표시된 사진&#10;&#10;자동 생성된 설명">
              <a:extLst>
                <a:ext uri="{FF2B5EF4-FFF2-40B4-BE49-F238E27FC236}">
                  <a16:creationId xmlns:a16="http://schemas.microsoft.com/office/drawing/2014/main" id="{2C14782F-6A63-4961-A24A-E0A977BDB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81"/>
            <a:stretch/>
          </p:blipFill>
          <p:spPr>
            <a:xfrm>
              <a:off x="635421" y="4728773"/>
              <a:ext cx="7544853" cy="103192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326F1E4-B23A-40B7-A9E8-3FDE61F42F6F}"/>
                </a:ext>
              </a:extLst>
            </p:cNvPr>
            <p:cNvSpPr/>
            <p:nvPr/>
          </p:nvSpPr>
          <p:spPr>
            <a:xfrm>
              <a:off x="665187" y="5143353"/>
              <a:ext cx="5017759" cy="459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168D84-73CB-46E6-812F-47D2CD574E49}"/>
                </a:ext>
              </a:extLst>
            </p:cNvPr>
            <p:cNvSpPr txBox="1"/>
            <p:nvPr/>
          </p:nvSpPr>
          <p:spPr>
            <a:xfrm>
              <a:off x="780696" y="5201408"/>
              <a:ext cx="569207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북미처럼 알레르기에 대해 심각하게 생각하지 않는다</a:t>
              </a:r>
              <a:r>
                <a: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10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CFA345-A94C-4097-B9CF-920BABBB1967}"/>
              </a:ext>
            </a:extLst>
          </p:cNvPr>
          <p:cNvGrpSpPr/>
          <p:nvPr/>
        </p:nvGrpSpPr>
        <p:grpSpPr>
          <a:xfrm>
            <a:off x="3058276" y="1637438"/>
            <a:ext cx="2460404" cy="1787277"/>
            <a:chOff x="8480752" y="3000118"/>
            <a:chExt cx="2460404" cy="178727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AF14F8-26DD-43C6-9E53-C992FCA4BE62}"/>
                </a:ext>
              </a:extLst>
            </p:cNvPr>
            <p:cNvSpPr/>
            <p:nvPr/>
          </p:nvSpPr>
          <p:spPr>
            <a:xfrm>
              <a:off x="8579776" y="4418063"/>
              <a:ext cx="2204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할랄</a:t>
              </a:r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/ </a:t>
              </a:r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비건 표기 부족</a:t>
              </a:r>
              <a:endPara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30" name="Picture 2" descr="vegan mark 이미지 검색결과">
              <a:extLst>
                <a:ext uri="{FF2B5EF4-FFF2-40B4-BE49-F238E27FC236}">
                  <a16:creationId xmlns:a16="http://schemas.microsoft.com/office/drawing/2014/main" id="{586582A5-48FA-4634-833B-F7871DA84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6585" y="3056250"/>
              <a:ext cx="1194571" cy="89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개체, 표지판, 시계, 중지이(가) 표시된 사진&#10;&#10;자동 생성된 설명">
              <a:extLst>
                <a:ext uri="{FF2B5EF4-FFF2-40B4-BE49-F238E27FC236}">
                  <a16:creationId xmlns:a16="http://schemas.microsoft.com/office/drawing/2014/main" id="{423AAC18-93E2-47CD-8D83-4046C670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752" y="3000118"/>
              <a:ext cx="1011606" cy="1011606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41987C-C490-49D0-8B43-95D6E27F97A6}"/>
              </a:ext>
            </a:extLst>
          </p:cNvPr>
          <p:cNvGrpSpPr/>
          <p:nvPr/>
        </p:nvGrpSpPr>
        <p:grpSpPr>
          <a:xfrm>
            <a:off x="2891784" y="3771920"/>
            <a:ext cx="2505815" cy="2399826"/>
            <a:chOff x="628876" y="2518996"/>
            <a:chExt cx="2505815" cy="239982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D2BC4A3-8CC3-478C-A5BD-943C27A8C772}"/>
                </a:ext>
              </a:extLst>
            </p:cNvPr>
            <p:cNvGrpSpPr/>
            <p:nvPr/>
          </p:nvGrpSpPr>
          <p:grpSpPr>
            <a:xfrm>
              <a:off x="628876" y="2518996"/>
              <a:ext cx="2505815" cy="2399826"/>
              <a:chOff x="494468" y="2508189"/>
              <a:chExt cx="2505815" cy="239982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AB9CAD0-C264-4ED1-8566-6711B9E9A121}"/>
                  </a:ext>
                </a:extLst>
              </p:cNvPr>
              <p:cNvSpPr/>
              <p:nvPr/>
            </p:nvSpPr>
            <p:spPr>
              <a:xfrm>
                <a:off x="494468" y="4538683"/>
                <a:ext cx="2505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기피 재료를 찾기 어렵다</a:t>
                </a:r>
                <a:endPara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pic>
            <p:nvPicPr>
              <p:cNvPr id="40" name="그림 39" descr="그리기, 표지판이(가) 표시된 사진&#10;&#10;자동 생성된 설명">
                <a:extLst>
                  <a:ext uri="{FF2B5EF4-FFF2-40B4-BE49-F238E27FC236}">
                    <a16:creationId xmlns:a16="http://schemas.microsoft.com/office/drawing/2014/main" id="{20389B9D-FF89-4308-8D69-DDA71635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893" y="2508189"/>
                <a:ext cx="1867731" cy="1867731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A3A8EB9-820E-4578-8D5F-F9D6A19FB893}"/>
                </a:ext>
              </a:extLst>
            </p:cNvPr>
            <p:cNvGrpSpPr/>
            <p:nvPr/>
          </p:nvGrpSpPr>
          <p:grpSpPr>
            <a:xfrm>
              <a:off x="2158835" y="3073240"/>
              <a:ext cx="949998" cy="855523"/>
              <a:chOff x="-1235343" y="4786925"/>
              <a:chExt cx="949998" cy="855523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6B9D3B4-46C6-49AE-AE8B-FFCE26DFC014}"/>
                  </a:ext>
                </a:extLst>
              </p:cNvPr>
              <p:cNvSpPr/>
              <p:nvPr/>
            </p:nvSpPr>
            <p:spPr>
              <a:xfrm>
                <a:off x="-1228097" y="4786925"/>
                <a:ext cx="835795" cy="855523"/>
              </a:xfrm>
              <a:prstGeom prst="ellipse">
                <a:avLst/>
              </a:prstGeom>
              <a:solidFill>
                <a:srgbClr val="FCD7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59CA8-D541-4229-87DF-A156A0C82465}"/>
                  </a:ext>
                </a:extLst>
              </p:cNvPr>
              <p:cNvSpPr txBox="1"/>
              <p:nvPr/>
            </p:nvSpPr>
            <p:spPr>
              <a:xfrm>
                <a:off x="-1235343" y="4923297"/>
                <a:ext cx="949998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벌꿀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효모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물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쌀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 </a:t>
                </a:r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누룩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,</a:t>
                </a:r>
              </a:p>
              <a:p>
                <a:r>
                  <a:rPr lang="ko-KR" altLang="en-US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국내산 밀 </a:t>
                </a:r>
                <a:r>
                  <a:rPr lang="en-US" altLang="ko-KR" sz="1050" b="1" dirty="0">
                    <a:latin typeface="한둥근체 세로쓰기 돋움" panose="020B0503000000000000" pitchFamily="50" charset="-127"/>
                    <a:ea typeface="한둥근체 세로쓰기 돋움" panose="020B0503000000000000" pitchFamily="50" charset="-127"/>
                  </a:rPr>
                  <a:t>… </a:t>
                </a:r>
                <a:endParaRPr lang="ko-KR" altLang="en-US" sz="1050" b="1" dirty="0">
                  <a:latin typeface="한둥근체 세로쓰기 돋움" panose="020B0503000000000000" pitchFamily="50" charset="-127"/>
                  <a:ea typeface="한둥근체 세로쓰기 돋움" panose="020B0503000000000000" pitchFamily="50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395B86A-D778-4187-B861-4D2528AB645A}"/>
              </a:ext>
            </a:extLst>
          </p:cNvPr>
          <p:cNvGrpSpPr/>
          <p:nvPr/>
        </p:nvGrpSpPr>
        <p:grpSpPr>
          <a:xfrm>
            <a:off x="6595672" y="4502512"/>
            <a:ext cx="2854478" cy="1673565"/>
            <a:chOff x="9165238" y="3168900"/>
            <a:chExt cx="2854478" cy="16735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84905D-0E6B-4170-917D-A99A391A08C2}"/>
                </a:ext>
              </a:extLst>
            </p:cNvPr>
            <p:cNvSpPr txBox="1"/>
            <p:nvPr/>
          </p:nvSpPr>
          <p:spPr>
            <a:xfrm>
              <a:off x="9165238" y="4473133"/>
              <a:ext cx="2854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찾는데 시간이 많이 걸린다 </a:t>
              </a:r>
            </a:p>
          </p:txBody>
        </p:sp>
        <p:pic>
          <p:nvPicPr>
            <p:cNvPr id="43" name="Picture 2" descr="alarm, clock, time, timer, watch icon">
              <a:extLst>
                <a:ext uri="{FF2B5EF4-FFF2-40B4-BE49-F238E27FC236}">
                  <a16:creationId xmlns:a16="http://schemas.microsoft.com/office/drawing/2014/main" id="{D6974502-A198-425B-89CF-662F4C311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3614" y="3168900"/>
              <a:ext cx="1502321" cy="1032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AA95481-FE51-418A-AA60-1BA379E2CCB8}"/>
              </a:ext>
            </a:extLst>
          </p:cNvPr>
          <p:cNvGrpSpPr/>
          <p:nvPr/>
        </p:nvGrpSpPr>
        <p:grpSpPr>
          <a:xfrm>
            <a:off x="6698792" y="913997"/>
            <a:ext cx="2446504" cy="2569596"/>
            <a:chOff x="3551609" y="2318583"/>
            <a:chExt cx="2446504" cy="256959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1FB0B5-AF3B-4C75-BBD6-BFF18A63A676}"/>
                </a:ext>
              </a:extLst>
            </p:cNvPr>
            <p:cNvGrpSpPr/>
            <p:nvPr/>
          </p:nvGrpSpPr>
          <p:grpSpPr>
            <a:xfrm>
              <a:off x="3551609" y="2318583"/>
              <a:ext cx="2446504" cy="2569596"/>
              <a:chOff x="5027724" y="2155836"/>
              <a:chExt cx="2446504" cy="25695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5445E5E-B8C4-4833-9F04-D9222DE33289}"/>
                  </a:ext>
                </a:extLst>
              </p:cNvPr>
              <p:cNvSpPr/>
              <p:nvPr/>
            </p:nvSpPr>
            <p:spPr>
              <a:xfrm>
                <a:off x="5027724" y="4356100"/>
                <a:ext cx="2446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문화마다 다른 맛의 차이</a:t>
                </a:r>
                <a:endParaRPr lang="en-US" altLang="ko-KR" b="1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pic>
            <p:nvPicPr>
              <p:cNvPr id="49" name="그래픽 48">
                <a:extLst>
                  <a:ext uri="{FF2B5EF4-FFF2-40B4-BE49-F238E27FC236}">
                    <a16:creationId xmlns:a16="http://schemas.microsoft.com/office/drawing/2014/main" id="{F6A19657-B3A5-463D-BB37-05AF84269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819238" y="2155836"/>
                <a:ext cx="769441" cy="769441"/>
              </a:xfrm>
              <a:prstGeom prst="rect">
                <a:avLst/>
              </a:prstGeom>
            </p:spPr>
          </p:pic>
        </p:grpSp>
        <p:pic>
          <p:nvPicPr>
            <p:cNvPr id="46" name="그림 45" descr="시계이(가) 표시된 사진&#10;&#10;자동 생성된 설명">
              <a:extLst>
                <a:ext uri="{FF2B5EF4-FFF2-40B4-BE49-F238E27FC236}">
                  <a16:creationId xmlns:a16="http://schemas.microsoft.com/office/drawing/2014/main" id="{ED02690B-BC4A-4B05-B661-878ED327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252" y="3148344"/>
              <a:ext cx="1146851" cy="114685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43ED140-50D6-4C88-9A5A-98DFB2E5B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950" y="3143066"/>
              <a:ext cx="1146851" cy="114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5275-BFDA-498A-9E16-0F94F7FC4D57}"/>
              </a:ext>
            </a:extLst>
          </p:cNvPr>
          <p:cNvSpPr/>
          <p:nvPr/>
        </p:nvSpPr>
        <p:spPr>
          <a:xfrm>
            <a:off x="254227" y="913999"/>
            <a:ext cx="11652428" cy="56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13E8-58F5-47D7-984D-ACA597E04E4C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ko-KR" altLang="en-US" dirty="0"/>
              <a:t>영진전문대 컴퓨터정보계열 </a:t>
            </a:r>
            <a:r>
              <a:rPr lang="en-US" altLang="ko-KR" dirty="0"/>
              <a:t>2WDJ - 3</a:t>
            </a:r>
            <a:r>
              <a:rPr lang="ko-KR" altLang="en-US" dirty="0"/>
              <a:t>조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508B658-36F0-400F-B502-70A16DC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0396" y="6473254"/>
            <a:ext cx="2743200" cy="365125"/>
          </a:xfrm>
        </p:spPr>
        <p:txBody>
          <a:bodyPr/>
          <a:lstStyle/>
          <a:p>
            <a:fld id="{3D1476FA-E0E6-407A-98B1-122D8A135D4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A42D68-8619-4832-B4B5-9E5BDA816C8D}"/>
              </a:ext>
            </a:extLst>
          </p:cNvPr>
          <p:cNvSpPr/>
          <p:nvPr/>
        </p:nvSpPr>
        <p:spPr>
          <a:xfrm>
            <a:off x="1753432" y="3415715"/>
            <a:ext cx="873593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한번의 검색 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원재료 성분 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맞춤화 된 맛 정보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2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냉장고, 음식, 상점이(가) 표시된 사진&#10;&#10;자동 생성된 설명">
            <a:extLst>
              <a:ext uri="{FF2B5EF4-FFF2-40B4-BE49-F238E27FC236}">
                <a16:creationId xmlns:a16="http://schemas.microsoft.com/office/drawing/2014/main" id="{D466A3C7-58E4-4B15-85FF-717824005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73A660-223B-4D90-990E-B0E1F48A9A79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469716-F7A0-4882-96BB-EC4F0927AFAF}"/>
              </a:ext>
            </a:extLst>
          </p:cNvPr>
          <p:cNvSpPr/>
          <p:nvPr/>
        </p:nvSpPr>
        <p:spPr>
          <a:xfrm>
            <a:off x="259404" y="1009123"/>
            <a:ext cx="11673192" cy="5450038"/>
          </a:xfrm>
          <a:prstGeom prst="roundRect">
            <a:avLst>
              <a:gd name="adj" fmla="val 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E25D5-2605-45BB-A730-0DC2D673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6256" y="6492868"/>
            <a:ext cx="4114800" cy="365125"/>
          </a:xfrm>
        </p:spPr>
        <p:txBody>
          <a:bodyPr/>
          <a:lstStyle/>
          <a:p>
            <a:r>
              <a:rPr lang="ko-KR" altLang="en-US" dirty="0">
                <a:solidFill>
                  <a:srgbClr val="565756"/>
                </a:solidFill>
              </a:rPr>
              <a:t>영진전문대 컴퓨터정보계열 </a:t>
            </a:r>
            <a:r>
              <a:rPr lang="en-US" altLang="ko-KR" dirty="0">
                <a:solidFill>
                  <a:srgbClr val="565756"/>
                </a:solidFill>
              </a:rPr>
              <a:t>2WDJ - 3</a:t>
            </a:r>
            <a:r>
              <a:rPr lang="ko-KR" altLang="en-US" dirty="0">
                <a:solidFill>
                  <a:srgbClr val="565756"/>
                </a:solidFill>
              </a:rPr>
              <a:t>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A398FB-1955-48B9-B640-E700F3EC9702}"/>
              </a:ext>
            </a:extLst>
          </p:cNvPr>
          <p:cNvSpPr/>
          <p:nvPr/>
        </p:nvSpPr>
        <p:spPr>
          <a:xfrm>
            <a:off x="4927622" y="4859412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CED605-DD0D-41A7-82BD-DDA946856E3A}"/>
              </a:ext>
            </a:extLst>
          </p:cNvPr>
          <p:cNvSpPr/>
          <p:nvPr/>
        </p:nvSpPr>
        <p:spPr>
          <a:xfrm>
            <a:off x="4951015" y="313180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859C54-991A-4955-8577-62E0E796FE8D}"/>
              </a:ext>
            </a:extLst>
          </p:cNvPr>
          <p:cNvSpPr/>
          <p:nvPr/>
        </p:nvSpPr>
        <p:spPr>
          <a:xfrm>
            <a:off x="4927623" y="1455364"/>
            <a:ext cx="6400777" cy="13098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A926E3-6A50-4478-9BCB-B2AA9C587D30}"/>
              </a:ext>
            </a:extLst>
          </p:cNvPr>
          <p:cNvCxnSpPr>
            <a:cxnSpLocks/>
          </p:cNvCxnSpPr>
          <p:nvPr/>
        </p:nvCxnSpPr>
        <p:spPr>
          <a:xfrm>
            <a:off x="2511426" y="3767631"/>
            <a:ext cx="72571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A6351E-7E94-4561-A506-2711D3A51D12}"/>
              </a:ext>
            </a:extLst>
          </p:cNvPr>
          <p:cNvCxnSpPr>
            <a:cxnSpLocks/>
          </p:cNvCxnSpPr>
          <p:nvPr/>
        </p:nvCxnSpPr>
        <p:spPr>
          <a:xfrm flipV="1">
            <a:off x="2896204" y="1967998"/>
            <a:ext cx="0" cy="352306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49C0ED-D2E9-4007-8667-F9C078981724}"/>
              </a:ext>
            </a:extLst>
          </p:cNvPr>
          <p:cNvGrpSpPr/>
          <p:nvPr/>
        </p:nvGrpSpPr>
        <p:grpSpPr>
          <a:xfrm>
            <a:off x="1097415" y="3016056"/>
            <a:ext cx="1382707" cy="1748422"/>
            <a:chOff x="585870" y="3225606"/>
            <a:chExt cx="1382707" cy="17484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1A0527-157D-4F12-86F3-A1C6E8F5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13" y="3225606"/>
              <a:ext cx="1325564" cy="132556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418BAE-FD8D-4683-AB70-2DEADE122FAE}"/>
                </a:ext>
              </a:extLst>
            </p:cNvPr>
            <p:cNvSpPr txBox="1"/>
            <p:nvPr/>
          </p:nvSpPr>
          <p:spPr>
            <a:xfrm>
              <a:off x="585870" y="4573918"/>
              <a:ext cx="1381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Database</a:t>
              </a:r>
              <a:endParaRPr lang="ko-KR" altLang="en-US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B8EC9F-1903-41AC-AA5F-9DD4B5ABB1BB}"/>
              </a:ext>
            </a:extLst>
          </p:cNvPr>
          <p:cNvGrpSpPr/>
          <p:nvPr/>
        </p:nvGrpSpPr>
        <p:grpSpPr>
          <a:xfrm>
            <a:off x="3400475" y="1624570"/>
            <a:ext cx="2061450" cy="1149945"/>
            <a:chOff x="3284944" y="1590711"/>
            <a:chExt cx="2061450" cy="114994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0A9264-D50C-4EB4-A8A0-4BF74108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445" y="1590711"/>
              <a:ext cx="800670" cy="7912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34B9F8-3D05-490D-AAC8-456BA06E2AF3}"/>
                </a:ext>
              </a:extLst>
            </p:cNvPr>
            <p:cNvSpPr txBox="1"/>
            <p:nvPr/>
          </p:nvSpPr>
          <p:spPr>
            <a:xfrm>
              <a:off x="3284944" y="2371324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제품 조회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501942-EB78-4272-AE40-0E70FF99E1EA}"/>
              </a:ext>
            </a:extLst>
          </p:cNvPr>
          <p:cNvGrpSpPr/>
          <p:nvPr/>
        </p:nvGrpSpPr>
        <p:grpSpPr>
          <a:xfrm>
            <a:off x="2929663" y="3308442"/>
            <a:ext cx="2865560" cy="1139329"/>
            <a:chOff x="2802367" y="3421293"/>
            <a:chExt cx="2865560" cy="1139329"/>
          </a:xfrm>
        </p:grpSpPr>
        <p:pic>
          <p:nvPicPr>
            <p:cNvPr id="27" name="Picture 6" descr="cluster, computer, computing, connection, network icon">
              <a:extLst>
                <a:ext uri="{FF2B5EF4-FFF2-40B4-BE49-F238E27FC236}">
                  <a16:creationId xmlns:a16="http://schemas.microsoft.com/office/drawing/2014/main" id="{ACF3ECA3-C72B-45B1-A4AC-3F1FCA5E1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885" y="3421293"/>
              <a:ext cx="791230" cy="79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D35F9C-6257-4AF8-9820-736CEADDD5C7}"/>
                </a:ext>
              </a:extLst>
            </p:cNvPr>
            <p:cNvSpPr txBox="1"/>
            <p:nvPr/>
          </p:nvSpPr>
          <p:spPr>
            <a:xfrm>
              <a:off x="2802367" y="4191290"/>
              <a:ext cx="286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크롤링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21B33-BE86-4574-992C-E3F25000CAAC}"/>
              </a:ext>
            </a:extLst>
          </p:cNvPr>
          <p:cNvGrpSpPr/>
          <p:nvPr/>
        </p:nvGrpSpPr>
        <p:grpSpPr>
          <a:xfrm>
            <a:off x="3282913" y="5114353"/>
            <a:ext cx="2061450" cy="1054204"/>
            <a:chOff x="3315573" y="5292155"/>
            <a:chExt cx="2061450" cy="1054204"/>
          </a:xfrm>
        </p:grpSpPr>
        <p:pic>
          <p:nvPicPr>
            <p:cNvPr id="30" name="Picture 4" descr="app, application, browser, page, web, website, window icon">
              <a:extLst>
                <a:ext uri="{FF2B5EF4-FFF2-40B4-BE49-F238E27FC236}">
                  <a16:creationId xmlns:a16="http://schemas.microsoft.com/office/drawing/2014/main" id="{1E07BF55-65B8-450D-908D-3CF934751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017" y="5292155"/>
              <a:ext cx="684132" cy="68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2549BD-10AC-4F99-868D-BF05D27DAF04}"/>
                </a:ext>
              </a:extLst>
            </p:cNvPr>
            <p:cNvSpPr txBox="1"/>
            <p:nvPr/>
          </p:nvSpPr>
          <p:spPr>
            <a:xfrm>
              <a:off x="3315573" y="59770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유저 커뮤니티 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8111910-7766-4082-A026-EB813AE4F0CC}"/>
              </a:ext>
            </a:extLst>
          </p:cNvPr>
          <p:cNvGrpSpPr/>
          <p:nvPr/>
        </p:nvGrpSpPr>
        <p:grpSpPr>
          <a:xfrm>
            <a:off x="7640543" y="1613822"/>
            <a:ext cx="2061450" cy="1104785"/>
            <a:chOff x="8125227" y="1816813"/>
            <a:chExt cx="2061450" cy="1104785"/>
          </a:xfrm>
        </p:grpSpPr>
        <p:pic>
          <p:nvPicPr>
            <p:cNvPr id="35" name="Picture 8" descr="access, clock, time icon">
              <a:extLst>
                <a:ext uri="{FF2B5EF4-FFF2-40B4-BE49-F238E27FC236}">
                  <a16:creationId xmlns:a16="http://schemas.microsoft.com/office/drawing/2014/main" id="{75C548ED-89C6-4E1E-84DD-DFC2612C2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604" y="1816813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B72B22-145F-49FF-9001-6720826BA387}"/>
                </a:ext>
              </a:extLst>
            </p:cNvPr>
            <p:cNvSpPr txBox="1"/>
            <p:nvPr/>
          </p:nvSpPr>
          <p:spPr>
            <a:xfrm>
              <a:off x="8125227" y="2552266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시간 정보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D2AA64-40DB-4DE8-927B-922EAB58938F}"/>
              </a:ext>
            </a:extLst>
          </p:cNvPr>
          <p:cNvGrpSpPr/>
          <p:nvPr/>
        </p:nvGrpSpPr>
        <p:grpSpPr>
          <a:xfrm>
            <a:off x="9522880" y="1293101"/>
            <a:ext cx="2137627" cy="1444821"/>
            <a:chOff x="9719206" y="1409232"/>
            <a:chExt cx="2137627" cy="1444821"/>
          </a:xfrm>
        </p:grpSpPr>
        <p:pic>
          <p:nvPicPr>
            <p:cNvPr id="38" name="Picture 14" descr="man icon">
              <a:extLst>
                <a:ext uri="{FF2B5EF4-FFF2-40B4-BE49-F238E27FC236}">
                  <a16:creationId xmlns:a16="http://schemas.microsoft.com/office/drawing/2014/main" id="{57405D1C-42EF-4EED-91B2-922470F8D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9206" y="1409232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DD672-3DE9-4DA1-9F72-892F26087C57}"/>
                </a:ext>
              </a:extLst>
            </p:cNvPr>
            <p:cNvSpPr txBox="1"/>
            <p:nvPr/>
          </p:nvSpPr>
          <p:spPr>
            <a:xfrm>
              <a:off x="9795383" y="2484721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정보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42C27D-12A5-4BA3-954D-69ABCFFACBD1}"/>
              </a:ext>
            </a:extLst>
          </p:cNvPr>
          <p:cNvGrpSpPr/>
          <p:nvPr/>
        </p:nvGrpSpPr>
        <p:grpSpPr>
          <a:xfrm>
            <a:off x="6015647" y="4972314"/>
            <a:ext cx="2745616" cy="1148877"/>
            <a:chOff x="5420563" y="4986830"/>
            <a:chExt cx="2745616" cy="1148877"/>
          </a:xfrm>
        </p:grpSpPr>
        <p:pic>
          <p:nvPicPr>
            <p:cNvPr id="41" name="Picture 18" descr="calendar, date, milestones, schedule icon">
              <a:extLst>
                <a:ext uri="{FF2B5EF4-FFF2-40B4-BE49-F238E27FC236}">
                  <a16:creationId xmlns:a16="http://schemas.microsoft.com/office/drawing/2014/main" id="{2ECFEE27-FE59-400C-9F0B-F9810CEF5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768" y="4986830"/>
              <a:ext cx="820276" cy="82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88FEC0-55E1-479F-A2C3-48423F5AF8EF}"/>
                </a:ext>
              </a:extLst>
            </p:cNvPr>
            <p:cNvSpPr txBox="1"/>
            <p:nvPr/>
          </p:nvSpPr>
          <p:spPr>
            <a:xfrm>
              <a:off x="5420563" y="5766375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기간 별 관심 리스트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12742C5-2B01-4676-AD11-F3AB902FE32D}"/>
              </a:ext>
            </a:extLst>
          </p:cNvPr>
          <p:cNvGrpSpPr/>
          <p:nvPr/>
        </p:nvGrpSpPr>
        <p:grpSpPr>
          <a:xfrm>
            <a:off x="8551521" y="4960644"/>
            <a:ext cx="2745616" cy="1148558"/>
            <a:chOff x="8794637" y="4975160"/>
            <a:chExt cx="2745616" cy="1148558"/>
          </a:xfrm>
        </p:grpSpPr>
        <p:pic>
          <p:nvPicPr>
            <p:cNvPr id="49" name="Picture 20" descr="find, search, zoom icon">
              <a:extLst>
                <a:ext uri="{FF2B5EF4-FFF2-40B4-BE49-F238E27FC236}">
                  <a16:creationId xmlns:a16="http://schemas.microsoft.com/office/drawing/2014/main" id="{9E70AEB3-E6C9-4D3A-8D5A-5136F3776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871" y="4975160"/>
              <a:ext cx="820275" cy="82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99ED2A-66D1-4853-B6BA-EB3DF1F4FA89}"/>
                </a:ext>
              </a:extLst>
            </p:cNvPr>
            <p:cNvSpPr txBox="1"/>
            <p:nvPr/>
          </p:nvSpPr>
          <p:spPr>
            <a:xfrm>
              <a:off x="8794637" y="5754386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조회 내역 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DB65263-1CBC-403F-B92C-3EE285DD9924}"/>
              </a:ext>
            </a:extLst>
          </p:cNvPr>
          <p:cNvCxnSpPr>
            <a:cxnSpLocks/>
          </p:cNvCxnSpPr>
          <p:nvPr/>
        </p:nvCxnSpPr>
        <p:spPr>
          <a:xfrm>
            <a:off x="2896204" y="1967998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E1BB765-C76B-47E3-AAEF-E81EA41199D2}"/>
              </a:ext>
            </a:extLst>
          </p:cNvPr>
          <p:cNvCxnSpPr>
            <a:cxnSpLocks/>
          </p:cNvCxnSpPr>
          <p:nvPr/>
        </p:nvCxnSpPr>
        <p:spPr>
          <a:xfrm>
            <a:off x="2896204" y="5491062"/>
            <a:ext cx="3409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7E5086-993A-41AF-8F91-A5D1148DFA67}"/>
              </a:ext>
            </a:extLst>
          </p:cNvPr>
          <p:cNvGrpSpPr/>
          <p:nvPr/>
        </p:nvGrpSpPr>
        <p:grpSpPr>
          <a:xfrm>
            <a:off x="6274991" y="3186665"/>
            <a:ext cx="2745616" cy="1159945"/>
            <a:chOff x="6293135" y="3213881"/>
            <a:chExt cx="2745616" cy="11599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25262-EF56-4230-B00E-6EC069FA44A8}"/>
                </a:ext>
              </a:extLst>
            </p:cNvPr>
            <p:cNvSpPr txBox="1"/>
            <p:nvPr/>
          </p:nvSpPr>
          <p:spPr>
            <a:xfrm>
              <a:off x="6293135" y="4004494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다양한 리뷰 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55" name="Picture 2" descr="group, people, users icon">
              <a:extLst>
                <a:ext uri="{FF2B5EF4-FFF2-40B4-BE49-F238E27FC236}">
                  <a16:creationId xmlns:a16="http://schemas.microsoft.com/office/drawing/2014/main" id="{5E2E07F0-7C2F-4FDC-9441-A2792FDE3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268" y="3213881"/>
              <a:ext cx="967706" cy="96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57188C-7473-438B-9237-703A07A19EE1}"/>
              </a:ext>
            </a:extLst>
          </p:cNvPr>
          <p:cNvGrpSpPr/>
          <p:nvPr/>
        </p:nvGrpSpPr>
        <p:grpSpPr>
          <a:xfrm>
            <a:off x="5377180" y="1628956"/>
            <a:ext cx="2061450" cy="1099910"/>
            <a:chOff x="5781861" y="1870749"/>
            <a:chExt cx="2061450" cy="10999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B1F9FC-4E5F-4A37-832A-818EC23FF1B1}"/>
                </a:ext>
              </a:extLst>
            </p:cNvPr>
            <p:cNvSpPr txBox="1"/>
            <p:nvPr/>
          </p:nvSpPr>
          <p:spPr>
            <a:xfrm>
              <a:off x="5781861" y="2601327"/>
              <a:ext cx="206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해당 위치 정보 </a:t>
              </a:r>
            </a:p>
          </p:txBody>
        </p:sp>
        <p:pic>
          <p:nvPicPr>
            <p:cNvPr id="58" name="Picture 2" descr="gps, location, map, pin icon">
              <a:extLst>
                <a:ext uri="{FF2B5EF4-FFF2-40B4-BE49-F238E27FC236}">
                  <a16:creationId xmlns:a16="http://schemas.microsoft.com/office/drawing/2014/main" id="{27F5EC3F-58A6-475E-A7A6-CDBC20AD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534" y="1870749"/>
              <a:ext cx="723016" cy="72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1E400B2-292E-4C30-9490-6145F6B5EAAA}"/>
              </a:ext>
            </a:extLst>
          </p:cNvPr>
          <p:cNvGrpSpPr/>
          <p:nvPr/>
        </p:nvGrpSpPr>
        <p:grpSpPr>
          <a:xfrm>
            <a:off x="8712657" y="3416856"/>
            <a:ext cx="2745616" cy="923882"/>
            <a:chOff x="8730801" y="3444072"/>
            <a:chExt cx="2745616" cy="923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5E3B8F-DC40-4591-91F2-DE25E2C3756D}"/>
                </a:ext>
              </a:extLst>
            </p:cNvPr>
            <p:cNvSpPr txBox="1"/>
            <p:nvPr/>
          </p:nvSpPr>
          <p:spPr>
            <a:xfrm>
              <a:off x="8730801" y="3998622"/>
              <a:ext cx="274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수치화 데이터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CF1D6AC-2AD9-48D9-BDF5-27F3AD96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51851" y="3444072"/>
              <a:ext cx="1037956" cy="557871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AE66AAD-6712-4E4C-B2C9-AF3D4A493E96}"/>
              </a:ext>
            </a:extLst>
          </p:cNvPr>
          <p:cNvSpPr txBox="1"/>
          <p:nvPr/>
        </p:nvSpPr>
        <p:spPr>
          <a:xfrm>
            <a:off x="157656" y="153889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기획의도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4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4685</TotalTime>
  <Words>785</Words>
  <Application>Microsoft Office PowerPoint</Application>
  <PresentationFormat>와이드스크린</PresentationFormat>
  <Paragraphs>227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Tmon몬소리 Black</vt:lpstr>
      <vt:lpstr>나눔고딕 ExtraBold</vt:lpstr>
      <vt:lpstr>맑은 고딕</vt:lpstr>
      <vt:lpstr>배달의민족 도현</vt:lpstr>
      <vt:lpstr>배달의민족 한나체 Pro</vt:lpstr>
      <vt:lpstr>한둥근체 돋움</vt:lpstr>
      <vt:lpstr>한둥근체 세로쓰기 돋움</vt:lpstr>
      <vt:lpstr>Arial</vt:lpstr>
      <vt:lpstr>Times New Roman</vt:lpstr>
      <vt:lpstr>Wingdings</vt:lpstr>
      <vt:lpstr>Office 테마</vt:lpstr>
      <vt:lpstr>PowerPoint 프레젠테이션</vt:lpstr>
      <vt:lpstr>よりよい 우리가 가진 기술로 세상을 보다 좋게 만들자</vt:lpstr>
      <vt:lpstr>PowerPoint 프레젠테이션</vt:lpstr>
      <vt:lpstr>Dr.Foody 한 번의 검색       원재료 성분 &amp; 맞춤화 된 맛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ppt</dc:title>
  <dc:creator>오정훈</dc:creator>
  <cp:lastModifiedBy>scope0204@gmail.com</cp:lastModifiedBy>
  <cp:revision>137</cp:revision>
  <dcterms:created xsi:type="dcterms:W3CDTF">2020-05-11T14:10:32Z</dcterms:created>
  <dcterms:modified xsi:type="dcterms:W3CDTF">2020-05-19T15:09:19Z</dcterms:modified>
</cp:coreProperties>
</file>